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78" r:id="rId9"/>
    <p:sldId id="263" r:id="rId10"/>
    <p:sldId id="264" r:id="rId11"/>
    <p:sldId id="265" r:id="rId12"/>
    <p:sldId id="269" r:id="rId13"/>
    <p:sldId id="270" r:id="rId14"/>
    <p:sldId id="279" r:id="rId15"/>
    <p:sldId id="271" r:id="rId16"/>
    <p:sldId id="266" r:id="rId17"/>
    <p:sldId id="272" r:id="rId18"/>
    <p:sldId id="273" r:id="rId19"/>
    <p:sldId id="277" r:id="rId20"/>
    <p:sldId id="274" r:id="rId21"/>
    <p:sldId id="275" r:id="rId22"/>
    <p:sldId id="289" r:id="rId23"/>
    <p:sldId id="276" r:id="rId24"/>
    <p:sldId id="280" r:id="rId25"/>
    <p:sldId id="281" r:id="rId26"/>
    <p:sldId id="267" r:id="rId27"/>
    <p:sldId id="282" r:id="rId28"/>
    <p:sldId id="288" r:id="rId29"/>
    <p:sldId id="283" r:id="rId30"/>
    <p:sldId id="284" r:id="rId31"/>
    <p:sldId id="294" r:id="rId32"/>
    <p:sldId id="290" r:id="rId33"/>
    <p:sldId id="295" r:id="rId34"/>
    <p:sldId id="296" r:id="rId35"/>
    <p:sldId id="298" r:id="rId36"/>
    <p:sldId id="299" r:id="rId37"/>
    <p:sldId id="291" r:id="rId38"/>
    <p:sldId id="300" r:id="rId39"/>
    <p:sldId id="293" r:id="rId40"/>
    <p:sldId id="301" r:id="rId41"/>
    <p:sldId id="305" r:id="rId42"/>
    <p:sldId id="302" r:id="rId43"/>
    <p:sldId id="303" r:id="rId44"/>
    <p:sldId id="308" r:id="rId45"/>
    <p:sldId id="309" r:id="rId46"/>
    <p:sldId id="304" r:id="rId47"/>
    <p:sldId id="306" r:id="rId48"/>
    <p:sldId id="307" r:id="rId49"/>
    <p:sldId id="268" r:id="rId50"/>
    <p:sldId id="310" r:id="rId51"/>
    <p:sldId id="311" r:id="rId52"/>
    <p:sldId id="313" r:id="rId53"/>
    <p:sldId id="319" r:id="rId54"/>
    <p:sldId id="318" r:id="rId55"/>
    <p:sldId id="314" r:id="rId56"/>
    <p:sldId id="320" r:id="rId57"/>
    <p:sldId id="321" r:id="rId58"/>
    <p:sldId id="315" r:id="rId59"/>
    <p:sldId id="316" r:id="rId60"/>
    <p:sldId id="317" r:id="rId61"/>
    <p:sldId id="322" r:id="rId62"/>
    <p:sldId id="323" r:id="rId63"/>
    <p:sldId id="324" r:id="rId64"/>
    <p:sldId id="327" r:id="rId65"/>
    <p:sldId id="325" r:id="rId66"/>
    <p:sldId id="332" r:id="rId67"/>
    <p:sldId id="326" r:id="rId68"/>
    <p:sldId id="328" r:id="rId69"/>
    <p:sldId id="329" r:id="rId70"/>
    <p:sldId id="330" r:id="rId71"/>
    <p:sldId id="331" r:id="rId72"/>
    <p:sldId id="334" r:id="rId73"/>
    <p:sldId id="336" r:id="rId74"/>
    <p:sldId id="337" r:id="rId75"/>
    <p:sldId id="297" r:id="rId76"/>
    <p:sldId id="333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00"/>
    <a:srgbClr val="B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96" d="100"/>
          <a:sy n="96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7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75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6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8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7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3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2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1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27CD2-D729-449E-B046-B4E9EEB061E2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6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OT3UIXZzt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3412-B3D8-468F-89BD-EA00C6D5D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MVP lab seminar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FE8F44-5453-4016-9E20-383BB2C14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r>
              <a:rPr lang="ko-KR" altLang="en-US" dirty="0"/>
              <a:t> 시리즈와</a:t>
            </a:r>
            <a:endParaRPr lang="en-US" altLang="ko-KR" dirty="0"/>
          </a:p>
          <a:p>
            <a:r>
              <a:rPr lang="ko-KR" altLang="en-US" dirty="0"/>
              <a:t>최신판인 </a:t>
            </a:r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BF664-17CF-468B-A17D-E8949122F5F7}"/>
              </a:ext>
            </a:extLst>
          </p:cNvPr>
          <p:cNvSpPr txBox="1"/>
          <p:nvPr/>
        </p:nvSpPr>
        <p:spPr>
          <a:xfrm>
            <a:off x="6971177" y="5165209"/>
            <a:ext cx="102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정태영</a:t>
            </a:r>
          </a:p>
        </p:txBody>
      </p:sp>
    </p:spTree>
    <p:extLst>
      <p:ext uri="{BB962C8B-B14F-4D97-AF65-F5344CB8AC3E}">
        <p14:creationId xmlns:p14="http://schemas.microsoft.com/office/powerpoint/2010/main" val="66838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194B0-4CF0-4F2A-8F1F-65D59B03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312E5-B831-48DB-99CE-7181CBB8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 err="1"/>
              <a:t>Alexnet</a:t>
            </a:r>
            <a:r>
              <a:rPr lang="ko-KR" altLang="en-US" dirty="0"/>
              <a:t>이 </a:t>
            </a:r>
            <a:r>
              <a:rPr lang="en-US" altLang="ko-KR" dirty="0"/>
              <a:t>CNN</a:t>
            </a:r>
            <a:r>
              <a:rPr lang="ko-KR" altLang="en-US" dirty="0"/>
              <a:t>으로 </a:t>
            </a:r>
            <a:r>
              <a:rPr lang="en-US" altLang="ko-KR" dirty="0"/>
              <a:t>Classification </a:t>
            </a:r>
            <a:r>
              <a:rPr lang="ko-KR" altLang="en-US" dirty="0"/>
              <a:t>에서 엄청난 성능을 </a:t>
            </a:r>
            <a:r>
              <a:rPr lang="ko-KR" altLang="en-US" dirty="0" err="1"/>
              <a:t>뽑아냄</a:t>
            </a:r>
            <a:r>
              <a:rPr lang="en-US" altLang="ko-KR" dirty="0"/>
              <a:t>. </a:t>
            </a:r>
            <a:r>
              <a:rPr lang="ko-KR" altLang="en-US" dirty="0" err="1"/>
              <a:t>딥러닝</a:t>
            </a:r>
            <a:r>
              <a:rPr lang="ko-KR" altLang="en-US" dirty="0"/>
              <a:t> 부흥의 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이걸 </a:t>
            </a:r>
            <a:r>
              <a:rPr lang="en-US" altLang="ko-KR" dirty="0"/>
              <a:t>Object Detection</a:t>
            </a:r>
            <a:r>
              <a:rPr lang="ko-KR" altLang="en-US" dirty="0"/>
              <a:t>에도 써먹을 수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15463155-EAF8-4983-8FE7-3D506814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31" y="4045860"/>
            <a:ext cx="1628775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8408EA-78B6-40F9-95F0-D52194F1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71" y="4045860"/>
            <a:ext cx="1711594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C7525D-56F1-4EA9-A843-2D74F3A5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20" y="3890418"/>
            <a:ext cx="4798603" cy="24825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831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834FB-E525-4226-B9E4-319963F7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5C15F-DE45-46C7-B218-50504294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92646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Object</a:t>
            </a:r>
            <a:r>
              <a:rPr lang="ko-KR" altLang="en-US" dirty="0">
                <a:solidFill>
                  <a:srgbClr val="FF0000"/>
                </a:solidFill>
              </a:rPr>
              <a:t>가 있을 것 같은 영역</a:t>
            </a:r>
            <a:r>
              <a:rPr lang="ko-KR" altLang="en-US" dirty="0"/>
              <a:t>을 추려내서 </a:t>
            </a:r>
            <a:r>
              <a:rPr lang="en-US" altLang="ko-KR" dirty="0"/>
              <a:t>ROI(Region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Interest)</a:t>
            </a:r>
            <a:r>
              <a:rPr lang="ko-KR" altLang="en-US" dirty="0"/>
              <a:t>를 뽑아내고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매 </a:t>
            </a:r>
            <a:r>
              <a:rPr lang="en-US" altLang="ko-KR" dirty="0"/>
              <a:t>ROI </a:t>
            </a:r>
            <a:r>
              <a:rPr lang="ko-KR" altLang="en-US" dirty="0"/>
              <a:t>마다 </a:t>
            </a:r>
            <a:r>
              <a:rPr lang="en-US" altLang="ko-KR" dirty="0"/>
              <a:t>Classification </a:t>
            </a:r>
            <a:r>
              <a:rPr lang="ko-KR" altLang="en-US" dirty="0"/>
              <a:t>하면 되겠네</a:t>
            </a:r>
            <a:r>
              <a:rPr lang="en-US" altLang="ko-KR" dirty="0"/>
              <a:t>!’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R-CNN (Regions with CNN features)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E8B81-B8BE-44E7-8077-E3222D34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911959"/>
            <a:ext cx="5924550" cy="2028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203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4E586-1D99-4D08-9E4B-292A55E3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37986-CF7A-475F-B3C3-479CD30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그 </a:t>
            </a:r>
            <a:r>
              <a:rPr lang="en-US" altLang="ko-KR" dirty="0">
                <a:solidFill>
                  <a:srgbClr val="FF0000"/>
                </a:solidFill>
              </a:rPr>
              <a:t>Object</a:t>
            </a:r>
            <a:r>
              <a:rPr lang="ko-KR" altLang="en-US" dirty="0">
                <a:solidFill>
                  <a:srgbClr val="FF0000"/>
                </a:solidFill>
              </a:rPr>
              <a:t>가 있을 것 같은 영역</a:t>
            </a:r>
            <a:r>
              <a:rPr lang="ko-KR" altLang="en-US" dirty="0"/>
              <a:t>은 어떻게 구하는데요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Selective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Search (</a:t>
            </a:r>
            <a:r>
              <a:rPr lang="ko-KR" altLang="en-US" dirty="0">
                <a:sym typeface="Wingdings" panose="05000000000000000000" pitchFamily="2" charset="2"/>
              </a:rPr>
              <a:t>줄여서 </a:t>
            </a:r>
            <a:r>
              <a:rPr lang="en-US" altLang="ko-KR" dirty="0">
                <a:sym typeface="Wingdings" panose="05000000000000000000" pitchFamily="2" charset="2"/>
              </a:rPr>
              <a:t>SS)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SS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과 별개의 논문으로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 있던 걸 </a:t>
            </a:r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에서 활용한 것임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CE6D9-441C-4573-B551-81FD2750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42" y="4001294"/>
            <a:ext cx="44477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E3B64-76F4-462F-A5BE-FE9B1FE9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05123-DE05-42C7-BAC2-6C7F832F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78614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916AF-6761-47B0-B930-43F7F173901E}"/>
              </a:ext>
            </a:extLst>
          </p:cNvPr>
          <p:cNvSpPr txBox="1"/>
          <p:nvPr/>
        </p:nvSpPr>
        <p:spPr>
          <a:xfrm>
            <a:off x="6660859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05BE-2EBB-4AE9-9FC0-56D405F32C41}"/>
              </a:ext>
            </a:extLst>
          </p:cNvPr>
          <p:cNvSpPr txBox="1"/>
          <p:nvPr/>
        </p:nvSpPr>
        <p:spPr>
          <a:xfrm>
            <a:off x="6660858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98C2C-A8F2-460C-9D16-75E61738A995}"/>
              </a:ext>
            </a:extLst>
          </p:cNvPr>
          <p:cNvSpPr txBox="1"/>
          <p:nvPr/>
        </p:nvSpPr>
        <p:spPr>
          <a:xfrm>
            <a:off x="6660858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CBDE-B0B8-4B2D-8F0C-D4576F4EB615}"/>
              </a:ext>
            </a:extLst>
          </p:cNvPr>
          <p:cNvSpPr txBox="1"/>
          <p:nvPr/>
        </p:nvSpPr>
        <p:spPr>
          <a:xfrm>
            <a:off x="6660857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C3F9899-EF37-4D60-91AF-DA4F1704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5470474" cy="1102133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은 다음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가지 요소로 구성되어 있다고 볼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920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E3B64-76F4-462F-A5BE-FE9B1FE9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05123-DE05-42C7-BAC2-6C7F832F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78614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916AF-6761-47B0-B930-43F7F173901E}"/>
              </a:ext>
            </a:extLst>
          </p:cNvPr>
          <p:cNvSpPr txBox="1"/>
          <p:nvPr/>
        </p:nvSpPr>
        <p:spPr>
          <a:xfrm>
            <a:off x="6660859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05BE-2EBB-4AE9-9FC0-56D405F32C41}"/>
              </a:ext>
            </a:extLst>
          </p:cNvPr>
          <p:cNvSpPr txBox="1"/>
          <p:nvPr/>
        </p:nvSpPr>
        <p:spPr>
          <a:xfrm>
            <a:off x="6660858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98C2C-A8F2-460C-9D16-75E61738A995}"/>
              </a:ext>
            </a:extLst>
          </p:cNvPr>
          <p:cNvSpPr txBox="1"/>
          <p:nvPr/>
        </p:nvSpPr>
        <p:spPr>
          <a:xfrm>
            <a:off x="6660858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Bounding Box Regression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(bb </a:t>
            </a:r>
            <a:r>
              <a:rPr lang="en-US" altLang="ko-KR" dirty="0" err="1">
                <a:solidFill>
                  <a:srgbClr val="FF0000"/>
                </a:solidFill>
              </a:rPr>
              <a:t>reg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CBDE-B0B8-4B2D-8F0C-D4576F4EB615}"/>
              </a:ext>
            </a:extLst>
          </p:cNvPr>
          <p:cNvSpPr txBox="1"/>
          <p:nvPr/>
        </p:nvSpPr>
        <p:spPr>
          <a:xfrm>
            <a:off x="6660857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C3F9899-EF37-4D60-91AF-DA4F1704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5470474" cy="1102133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은 다음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가지 요소로 구성되어 있다고 볼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19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CDC51-4EBD-4BF9-A9B8-D7CC5046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E7FC2-9AC4-4BA7-8913-2C0E7288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느림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SS</a:t>
            </a:r>
            <a:r>
              <a:rPr lang="ko-KR" altLang="en-US" dirty="0"/>
              <a:t>도 따로</a:t>
            </a:r>
            <a:r>
              <a:rPr lang="en-US" altLang="ko-KR" dirty="0"/>
              <a:t>. Bb</a:t>
            </a:r>
            <a:r>
              <a:rPr lang="ko-KR" altLang="en-US" dirty="0"/>
              <a:t> </a:t>
            </a:r>
            <a:r>
              <a:rPr lang="en-US" altLang="ko-KR" dirty="0" err="1"/>
              <a:t>reg</a:t>
            </a:r>
            <a:r>
              <a:rPr lang="ko-KR" altLang="en-US" dirty="0"/>
              <a:t>도 따로</a:t>
            </a:r>
            <a:r>
              <a:rPr lang="en-US" altLang="ko-KR" dirty="0"/>
              <a:t>. SVM</a:t>
            </a:r>
            <a:r>
              <a:rPr lang="ko-KR" altLang="en-US" dirty="0"/>
              <a:t>도 따로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090A5-4F25-4363-BB88-7751D532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99" y="4513006"/>
            <a:ext cx="5000348" cy="154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655AF-1E2B-49E2-8479-033C7D67C2F8}"/>
              </a:ext>
            </a:extLst>
          </p:cNvPr>
          <p:cNvSpPr txBox="1"/>
          <p:nvPr/>
        </p:nvSpPr>
        <p:spPr>
          <a:xfrm>
            <a:off x="6660859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13ED3-8DF4-455F-B13A-E5D0D7D27E80}"/>
              </a:ext>
            </a:extLst>
          </p:cNvPr>
          <p:cNvSpPr txBox="1"/>
          <p:nvPr/>
        </p:nvSpPr>
        <p:spPr>
          <a:xfrm>
            <a:off x="6660858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DCFC-0638-4B37-A603-C9B62B9ED6F4}"/>
              </a:ext>
            </a:extLst>
          </p:cNvPr>
          <p:cNvSpPr txBox="1"/>
          <p:nvPr/>
        </p:nvSpPr>
        <p:spPr>
          <a:xfrm>
            <a:off x="6660858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9DF98-850D-457E-8762-AAF83B865C5E}"/>
              </a:ext>
            </a:extLst>
          </p:cNvPr>
          <p:cNvSpPr txBox="1"/>
          <p:nvPr/>
        </p:nvSpPr>
        <p:spPr>
          <a:xfrm>
            <a:off x="6660857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91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25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</a:t>
            </a:r>
            <a:r>
              <a:rPr lang="ko-KR" altLang="en-US" dirty="0"/>
              <a:t>로 나오는 </a:t>
            </a:r>
            <a:r>
              <a:rPr lang="en-US" altLang="ko-KR" dirty="0"/>
              <a:t>proposal</a:t>
            </a:r>
            <a:r>
              <a:rPr lang="ko-KR" altLang="en-US" dirty="0"/>
              <a:t> </a:t>
            </a:r>
            <a:r>
              <a:rPr lang="en-US" altLang="ko-KR" dirty="0"/>
              <a:t>ROI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천개쯤 되는데 매 </a:t>
            </a:r>
            <a:r>
              <a:rPr lang="en-US" altLang="ko-KR" dirty="0"/>
              <a:t>ROI</a:t>
            </a:r>
            <a:r>
              <a:rPr lang="ko-KR" altLang="en-US" dirty="0"/>
              <a:t>마다 </a:t>
            </a:r>
            <a:r>
              <a:rPr lang="en-US" altLang="ko-KR" dirty="0"/>
              <a:t>CNN</a:t>
            </a:r>
            <a:r>
              <a:rPr lang="ko-KR" altLang="en-US" dirty="0"/>
              <a:t>을 다 돌리니 느릴 수 밖에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CNN </a:t>
            </a:r>
            <a:r>
              <a:rPr lang="ko-KR" altLang="en-US" dirty="0">
                <a:sym typeface="Wingdings" panose="05000000000000000000" pitchFamily="2" charset="2"/>
              </a:rPr>
              <a:t>한번만 돌리자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99251B-0DDF-4E70-A427-F6731324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63" y="3614419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808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r>
              <a:rPr lang="ko-KR" altLang="en-US" dirty="0"/>
              <a:t>이미지 전체에 대해서 </a:t>
            </a:r>
            <a:r>
              <a:rPr lang="en-US" altLang="ko-KR" dirty="0"/>
              <a:t>CNN</a:t>
            </a:r>
            <a:r>
              <a:rPr lang="ko-KR" altLang="en-US" dirty="0"/>
              <a:t>를 통과시키고 나온 </a:t>
            </a:r>
            <a:r>
              <a:rPr lang="en-US" altLang="ko-KR" dirty="0"/>
              <a:t>feature map</a:t>
            </a:r>
            <a:r>
              <a:rPr lang="ko-KR" altLang="en-US" dirty="0"/>
              <a:t>에서  </a:t>
            </a:r>
            <a:r>
              <a:rPr lang="en-US" altLang="ko-KR" dirty="0"/>
              <a:t>ROI</a:t>
            </a:r>
            <a:r>
              <a:rPr lang="ko-KR" altLang="en-US" dirty="0"/>
              <a:t>를 뽑자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231A3-F07D-4CF2-960B-EE85E217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64" y="3641459"/>
            <a:ext cx="5470474" cy="28514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68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r>
              <a:rPr lang="ko-KR" altLang="en-US" dirty="0"/>
              <a:t>이미지 전체에 대해서 </a:t>
            </a:r>
            <a:r>
              <a:rPr lang="en-US" altLang="ko-KR" dirty="0"/>
              <a:t>CNN</a:t>
            </a:r>
            <a:r>
              <a:rPr lang="ko-KR" altLang="en-US" dirty="0"/>
              <a:t>를 통과시키고 나온 </a:t>
            </a:r>
            <a:r>
              <a:rPr lang="en-US" altLang="ko-KR" dirty="0"/>
              <a:t>feature map</a:t>
            </a:r>
            <a:r>
              <a:rPr lang="ko-KR" altLang="en-US" dirty="0"/>
              <a:t>에서  </a:t>
            </a:r>
            <a:r>
              <a:rPr lang="en-US" altLang="ko-KR" dirty="0"/>
              <a:t>ROI</a:t>
            </a:r>
            <a:r>
              <a:rPr lang="ko-KR" altLang="en-US" dirty="0"/>
              <a:t>를 뽑자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231A3-F07D-4CF2-960B-EE85E217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64" y="3641459"/>
            <a:ext cx="5470474" cy="28514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6AE3E-7E21-4315-886F-663CE3EE67BA}"/>
              </a:ext>
            </a:extLst>
          </p:cNvPr>
          <p:cNvSpPr/>
          <p:nvPr/>
        </p:nvSpPr>
        <p:spPr>
          <a:xfrm>
            <a:off x="4768645" y="4817807"/>
            <a:ext cx="1828800" cy="226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C0A53C-4766-4FA8-A048-2A5B39B72657}"/>
              </a:ext>
            </a:extLst>
          </p:cNvPr>
          <p:cNvCxnSpPr>
            <a:cxnSpLocks/>
          </p:cNvCxnSpPr>
          <p:nvPr/>
        </p:nvCxnSpPr>
        <p:spPr>
          <a:xfrm>
            <a:off x="1425677" y="4817807"/>
            <a:ext cx="33429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26042D-5C2C-4867-8D48-D4C04FDBF303}"/>
              </a:ext>
            </a:extLst>
          </p:cNvPr>
          <p:cNvCxnSpPr/>
          <p:nvPr/>
        </p:nvCxnSpPr>
        <p:spPr>
          <a:xfrm flipV="1">
            <a:off x="1415845" y="2615381"/>
            <a:ext cx="0" cy="22024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3CC664-B0D3-44EF-B8A4-9F69D3BA9279}"/>
              </a:ext>
            </a:extLst>
          </p:cNvPr>
          <p:cNvSpPr/>
          <p:nvPr/>
        </p:nvSpPr>
        <p:spPr>
          <a:xfrm>
            <a:off x="860321" y="2272021"/>
            <a:ext cx="1902542" cy="34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9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Up-to-date</a:t>
            </a:r>
          </a:p>
          <a:p>
            <a:r>
              <a:rPr lang="en-US" altLang="ko-KR" dirty="0"/>
              <a:t>Useful</a:t>
            </a:r>
          </a:p>
          <a:p>
            <a:r>
              <a:rPr lang="en-US" altLang="ko-KR" dirty="0"/>
              <a:t>Easy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50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2862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R-CNN 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SS</a:t>
            </a:r>
            <a:r>
              <a:rPr lang="ko-KR" altLang="en-US" sz="2400" dirty="0"/>
              <a:t>로 </a:t>
            </a:r>
            <a:r>
              <a:rPr lang="en-US" altLang="ko-KR" sz="2400" dirty="0"/>
              <a:t>Image</a:t>
            </a:r>
            <a:r>
              <a:rPr lang="ko-KR" altLang="en-US" sz="2400" dirty="0"/>
              <a:t> 상에서 </a:t>
            </a:r>
            <a:r>
              <a:rPr lang="en-US" altLang="ko-KR" sz="2400" dirty="0"/>
              <a:t>ROI</a:t>
            </a:r>
            <a:r>
              <a:rPr lang="ko-KR" altLang="en-US" sz="2400" dirty="0"/>
              <a:t>를 찾은 후</a:t>
            </a:r>
            <a:r>
              <a:rPr lang="en-US" altLang="ko-KR" sz="2400" dirty="0"/>
              <a:t>, Convolutional network</a:t>
            </a:r>
            <a:r>
              <a:rPr lang="ko-KR" altLang="en-US" sz="2400" dirty="0"/>
              <a:t>에 맞게 </a:t>
            </a:r>
            <a:r>
              <a:rPr lang="en-US" altLang="ko-KR" sz="2400" dirty="0"/>
              <a:t>warping</a:t>
            </a:r>
            <a:r>
              <a:rPr lang="ko-KR" altLang="en-US" sz="2400" dirty="0"/>
              <a:t>하여 집어넣었다</a:t>
            </a:r>
            <a:endParaRPr lang="en-US" altLang="ko-KR" sz="2400" dirty="0"/>
          </a:p>
          <a:p>
            <a:r>
              <a:rPr lang="en-US" altLang="ko-KR" sz="2400" dirty="0"/>
              <a:t>Fast R-CNN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feature map</a:t>
            </a:r>
            <a:r>
              <a:rPr lang="ko-KR" altLang="en-US" sz="2400" dirty="0"/>
              <a:t>에서 </a:t>
            </a:r>
            <a:r>
              <a:rPr lang="en-US" altLang="ko-KR" sz="2400" dirty="0"/>
              <a:t>ROI</a:t>
            </a:r>
            <a:r>
              <a:rPr lang="ko-KR" altLang="en-US" sz="2400" dirty="0"/>
              <a:t>를 뽑아야 하는데</a:t>
            </a:r>
            <a:r>
              <a:rPr lang="en-US" altLang="ko-KR" sz="2400" dirty="0"/>
              <a:t>, </a:t>
            </a:r>
            <a:r>
              <a:rPr lang="ko-KR" altLang="en-US" sz="2400" dirty="0"/>
              <a:t>물론 </a:t>
            </a:r>
            <a:r>
              <a:rPr lang="en-US" altLang="ko-KR" sz="2400" dirty="0"/>
              <a:t>warping</a:t>
            </a:r>
            <a:r>
              <a:rPr lang="ko-KR" altLang="en-US" sz="2400" dirty="0"/>
              <a:t>해도 되겠지만</a:t>
            </a:r>
            <a:r>
              <a:rPr lang="en-US" altLang="ko-KR" sz="2400" dirty="0"/>
              <a:t>, </a:t>
            </a:r>
            <a:r>
              <a:rPr lang="ko-KR" altLang="en-US" sz="2400" dirty="0"/>
              <a:t>좀 더 세련되게 할 수 있지 않을까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2B76C-747C-4B06-BE16-5FDBD4F2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21" y="4033763"/>
            <a:ext cx="4073130" cy="21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EB3BF4-2396-4904-95ED-9EEA393B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51" y="4033763"/>
            <a:ext cx="4111754" cy="21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23BAAD-27B9-4259-86AD-997CD09D26A6}"/>
              </a:ext>
            </a:extLst>
          </p:cNvPr>
          <p:cNvSpPr/>
          <p:nvPr/>
        </p:nvSpPr>
        <p:spPr>
          <a:xfrm>
            <a:off x="2172928" y="5132439"/>
            <a:ext cx="1130710" cy="218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CA3836-632F-4DBE-B2D5-0D5BEFDB968E}"/>
              </a:ext>
            </a:extLst>
          </p:cNvPr>
          <p:cNvSpPr/>
          <p:nvPr/>
        </p:nvSpPr>
        <p:spPr>
          <a:xfrm>
            <a:off x="6966155" y="4709651"/>
            <a:ext cx="919316" cy="174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96028-09A1-4BF5-B94C-9106F18256A2}"/>
              </a:ext>
            </a:extLst>
          </p:cNvPr>
          <p:cNvSpPr txBox="1"/>
          <p:nvPr/>
        </p:nvSpPr>
        <p:spPr>
          <a:xfrm>
            <a:off x="1774414" y="6265179"/>
            <a:ext cx="79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45660-B63E-4503-A014-08412F84AE1C}"/>
              </a:ext>
            </a:extLst>
          </p:cNvPr>
          <p:cNvSpPr txBox="1"/>
          <p:nvPr/>
        </p:nvSpPr>
        <p:spPr>
          <a:xfrm>
            <a:off x="6354763" y="6308208"/>
            <a:ext cx="12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993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01597-F06C-43A6-AD5A-86A52BB3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438400"/>
            <a:ext cx="7191375" cy="1981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2BA754-AD46-43AA-A4B7-1ECAB061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7" y="4746595"/>
            <a:ext cx="8603226" cy="571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923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01597-F06C-43A6-AD5A-86A52BB3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438400"/>
            <a:ext cx="7191375" cy="1981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2BA754-AD46-43AA-A4B7-1ECAB061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7" y="4746595"/>
            <a:ext cx="8603226" cy="571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B5F9F7-4DE8-4B56-B66C-05ED6A49424C}"/>
              </a:ext>
            </a:extLst>
          </p:cNvPr>
          <p:cNvSpPr/>
          <p:nvPr/>
        </p:nvSpPr>
        <p:spPr>
          <a:xfrm>
            <a:off x="6100915" y="4692518"/>
            <a:ext cx="1155291" cy="69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41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ROI pooling</a:t>
            </a:r>
            <a:r>
              <a:rPr lang="ko-KR" altLang="en-US" dirty="0"/>
              <a:t>을 적용하면 어떻게 되느냐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1E3A8-39DD-4867-98FE-06BED873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543969"/>
            <a:ext cx="7181850" cy="2914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4432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60310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ROI pooling</a:t>
            </a:r>
            <a:r>
              <a:rPr lang="ko-KR" altLang="en-US" dirty="0"/>
              <a:t>을 적용하면 어떻게 되느냐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1E3A8-39DD-4867-98FE-06BED873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812" y="91647"/>
            <a:ext cx="3940122" cy="15990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F8A36-AEFE-49B6-9FC4-7444BA40084C}"/>
              </a:ext>
            </a:extLst>
          </p:cNvPr>
          <p:cNvSpPr txBox="1"/>
          <p:nvPr/>
        </p:nvSpPr>
        <p:spPr>
          <a:xfrm>
            <a:off x="2099271" y="2551316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338A8-325F-4A4F-A9D6-52D1CF294FC7}"/>
              </a:ext>
            </a:extLst>
          </p:cNvPr>
          <p:cNvSpPr txBox="1"/>
          <p:nvPr/>
        </p:nvSpPr>
        <p:spPr>
          <a:xfrm>
            <a:off x="2099270" y="331240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1CCF7-7FA5-4E5E-89BF-CDF846556391}"/>
              </a:ext>
            </a:extLst>
          </p:cNvPr>
          <p:cNvSpPr txBox="1"/>
          <p:nvPr/>
        </p:nvSpPr>
        <p:spPr>
          <a:xfrm>
            <a:off x="2099270" y="407348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7A911-4AD3-4C3D-84B7-4414FB4C44E0}"/>
              </a:ext>
            </a:extLst>
          </p:cNvPr>
          <p:cNvSpPr txBox="1"/>
          <p:nvPr/>
        </p:nvSpPr>
        <p:spPr>
          <a:xfrm>
            <a:off x="2099269" y="5388569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DE0C9-5B13-4F74-863B-9D4356FF24E9}"/>
              </a:ext>
            </a:extLst>
          </p:cNvPr>
          <p:cNvSpPr txBox="1"/>
          <p:nvPr/>
        </p:nvSpPr>
        <p:spPr>
          <a:xfrm>
            <a:off x="5545478" y="2551316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1A063-8424-4156-B6E2-5EE19146F847}"/>
              </a:ext>
            </a:extLst>
          </p:cNvPr>
          <p:cNvSpPr txBox="1"/>
          <p:nvPr/>
        </p:nvSpPr>
        <p:spPr>
          <a:xfrm>
            <a:off x="5545474" y="319122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CNN x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426B1-3310-486A-B746-07C34262C348}"/>
              </a:ext>
            </a:extLst>
          </p:cNvPr>
          <p:cNvSpPr txBox="1"/>
          <p:nvPr/>
        </p:nvSpPr>
        <p:spPr>
          <a:xfrm>
            <a:off x="5545474" y="3862748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11EAA-776F-4F52-B13C-9E9C766A4B45}"/>
              </a:ext>
            </a:extLst>
          </p:cNvPr>
          <p:cNvSpPr txBox="1"/>
          <p:nvPr/>
        </p:nvSpPr>
        <p:spPr>
          <a:xfrm>
            <a:off x="5545474" y="5073981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Fully Connected Layer(FC)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sz="1200" dirty="0">
                <a:solidFill>
                  <a:srgbClr val="FF0000"/>
                </a:solidFill>
              </a:rPr>
              <a:t>for end to 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37B7F-58E1-43D8-8F27-0651077887FB}"/>
              </a:ext>
            </a:extLst>
          </p:cNvPr>
          <p:cNvSpPr txBox="1"/>
          <p:nvPr/>
        </p:nvSpPr>
        <p:spPr>
          <a:xfrm>
            <a:off x="5545476" y="624132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ROI Pooling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35C5FB-37D1-4706-9499-3BCB2919A4B0}"/>
              </a:ext>
            </a:extLst>
          </p:cNvPr>
          <p:cNvSpPr/>
          <p:nvPr/>
        </p:nvSpPr>
        <p:spPr>
          <a:xfrm>
            <a:off x="4278567" y="4021216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1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0CBBD-E249-4C66-907C-50822AC7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90741-09EA-474B-B879-B9F0D4BE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여전히 문제점 많음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여전히 </a:t>
            </a:r>
            <a:r>
              <a:rPr lang="en-US" altLang="ko-KR" dirty="0"/>
              <a:t>SS</a:t>
            </a:r>
            <a:r>
              <a:rPr lang="ko-KR" altLang="en-US" dirty="0"/>
              <a:t>를 쓴다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안 </a:t>
            </a:r>
            <a:r>
              <a:rPr lang="en-US" altLang="ko-KR" dirty="0">
                <a:sym typeface="Wingdings" panose="05000000000000000000" pitchFamily="2" charset="2"/>
              </a:rPr>
              <a:t>end to end.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CNN</a:t>
            </a:r>
            <a:r>
              <a:rPr lang="ko-KR" altLang="en-US" dirty="0">
                <a:sym typeface="Wingdings" panose="05000000000000000000" pitchFamily="2" charset="2"/>
              </a:rPr>
              <a:t>에서 드는 시간은 엄청 줄였지만</a:t>
            </a:r>
            <a:r>
              <a:rPr lang="en-US" altLang="ko-KR" dirty="0">
                <a:sym typeface="Wingdings" panose="05000000000000000000" pitchFamily="2" charset="2"/>
              </a:rPr>
              <a:t>, SS </a:t>
            </a:r>
            <a:r>
              <a:rPr lang="ko-KR" altLang="en-US" dirty="0">
                <a:sym typeface="Wingdings" panose="05000000000000000000" pitchFamily="2" charset="2"/>
              </a:rPr>
              <a:t>때문에 여전히 </a:t>
            </a:r>
            <a:r>
              <a:rPr lang="en-US" altLang="ko-KR" dirty="0">
                <a:sym typeface="Wingdings" panose="05000000000000000000" pitchFamily="2" charset="2"/>
              </a:rPr>
              <a:t>Real time</a:t>
            </a:r>
            <a:r>
              <a:rPr lang="ko-KR" altLang="en-US" dirty="0">
                <a:sym typeface="Wingdings" panose="05000000000000000000" pitchFamily="2" charset="2"/>
              </a:rPr>
              <a:t>이라고 보기에는 문제가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03B63-735E-4547-A32D-D1592808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36" y="4716605"/>
            <a:ext cx="3164528" cy="20417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5845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Faster R-CNN</a:t>
            </a:r>
          </a:p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4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3CB5D-6B41-48AF-ACE3-17FEA40F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32430-D25C-4AEC-953E-061A0DA1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Selective Search</a:t>
            </a:r>
            <a:r>
              <a:rPr lang="ko-KR" altLang="en-US" dirty="0"/>
              <a:t>로 부터의 독립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진짜 </a:t>
            </a:r>
            <a:r>
              <a:rPr lang="en-US" altLang="ko-KR" dirty="0"/>
              <a:t>End to end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Region Proposal Network, RPN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1EAF2-DF5C-43A5-8B55-41C2046E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54" y="3330678"/>
            <a:ext cx="3337892" cy="34290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4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3CB5D-6B41-48AF-ACE3-17FEA40F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32430-D25C-4AEC-953E-061A0DA1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Selective Search</a:t>
            </a:r>
            <a:r>
              <a:rPr lang="ko-KR" altLang="en-US" dirty="0"/>
              <a:t>로 부터의 독립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진짜 </a:t>
            </a:r>
            <a:r>
              <a:rPr lang="en-US" altLang="ko-KR" dirty="0"/>
              <a:t>End to end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Region Proposal Network, RPN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1EAF2-DF5C-43A5-8B55-41C2046E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54" y="3330678"/>
            <a:ext cx="3337892" cy="3429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924474-0ECF-4388-87DB-9751436EB507}"/>
              </a:ext>
            </a:extLst>
          </p:cNvPr>
          <p:cNvSpPr/>
          <p:nvPr/>
        </p:nvSpPr>
        <p:spPr>
          <a:xfrm>
            <a:off x="2922718" y="4790839"/>
            <a:ext cx="1570623" cy="351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33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RPN</a:t>
            </a:r>
            <a:r>
              <a:rPr lang="ko-KR" altLang="en-US" sz="2400" dirty="0"/>
              <a:t>은 </a:t>
            </a:r>
            <a:r>
              <a:rPr lang="ko-KR" altLang="en-US" sz="2400" dirty="0" err="1"/>
              <a:t>딥러닝으로</a:t>
            </a:r>
            <a:r>
              <a:rPr lang="ko-KR" altLang="en-US" sz="2400" dirty="0"/>
              <a:t> </a:t>
            </a:r>
            <a:r>
              <a:rPr lang="en-US" altLang="ko-KR" sz="2400" dirty="0"/>
              <a:t>ROI </a:t>
            </a:r>
            <a:r>
              <a:rPr lang="ko-KR" altLang="en-US" sz="2400" dirty="0"/>
              <a:t>영역을 찾아주는 네트워크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작동 방법을 이해하려면</a:t>
            </a:r>
            <a:r>
              <a:rPr lang="en-US" altLang="ko-KR" sz="2400" dirty="0"/>
              <a:t>, </a:t>
            </a:r>
            <a:r>
              <a:rPr lang="ko-KR" altLang="en-US" sz="2400" dirty="0"/>
              <a:t>이전 시리즈에서 계속 사용해오던 </a:t>
            </a:r>
            <a:r>
              <a:rPr lang="en-US" altLang="ko-KR" sz="2400" dirty="0"/>
              <a:t>Bounding Box Regression (bb </a:t>
            </a:r>
            <a:r>
              <a:rPr lang="en-US" altLang="ko-KR" sz="2400" dirty="0" err="1"/>
              <a:t>reg</a:t>
            </a:r>
            <a:r>
              <a:rPr lang="en-US" altLang="ko-KR" sz="2400" dirty="0"/>
              <a:t>)</a:t>
            </a:r>
            <a:r>
              <a:rPr lang="ko-KR" altLang="en-US" sz="2400" dirty="0"/>
              <a:t>의 작동 방법을 자세히 </a:t>
            </a:r>
            <a:r>
              <a:rPr lang="ko-KR" altLang="en-US" sz="2400" dirty="0" err="1"/>
              <a:t>들여다</a:t>
            </a:r>
            <a:r>
              <a:rPr lang="ko-KR" altLang="en-US" sz="2400" dirty="0"/>
              <a:t> 봐야함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5089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52023-1982-44A1-BA25-B54F1C34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CBD4-CB4E-4DEF-BCE5-58EEDBC56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Mask R-CNN (ICCV 2017)</a:t>
            </a:r>
          </a:p>
          <a:p>
            <a:r>
              <a:rPr lang="ko-KR" altLang="en-US" sz="2400" dirty="0"/>
              <a:t>그에 앞서 </a:t>
            </a:r>
            <a:r>
              <a:rPr lang="en-US" altLang="ko-KR" sz="2400" dirty="0"/>
              <a:t>R-CNN</a:t>
            </a:r>
            <a:r>
              <a:rPr lang="ko-KR" altLang="en-US" sz="2400" dirty="0"/>
              <a:t>부터 이어져 온 </a:t>
            </a:r>
            <a:r>
              <a:rPr lang="en-US" altLang="ko-KR" sz="2400" dirty="0"/>
              <a:t>R-CNN </a:t>
            </a:r>
            <a:r>
              <a:rPr lang="ko-KR" altLang="en-US" sz="2400" dirty="0"/>
              <a:t>시리즈 복습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ko-KR" altLang="en-US" sz="2400" dirty="0"/>
              <a:t>아실 분들은 다 </a:t>
            </a:r>
            <a:r>
              <a:rPr lang="ko-KR" altLang="en-US" sz="2400" dirty="0" err="1"/>
              <a:t>알만한</a:t>
            </a:r>
            <a:r>
              <a:rPr lang="ko-KR" altLang="en-US" sz="2400" dirty="0"/>
              <a:t> 이야기지만</a:t>
            </a:r>
            <a:r>
              <a:rPr lang="en-US" altLang="ko-KR" sz="2400" dirty="0"/>
              <a:t>, </a:t>
            </a:r>
            <a:r>
              <a:rPr lang="ko-KR" altLang="en-US" sz="2400" dirty="0"/>
              <a:t>처음 듣는 사람을 위해서 간략히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206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r>
              <a:rPr lang="en-US" altLang="ko-KR" sz="3200" dirty="0">
                <a:solidFill>
                  <a:srgbClr val="FF0000"/>
                </a:solidFill>
              </a:rPr>
              <a:t>(RPN</a:t>
            </a:r>
            <a:r>
              <a:rPr lang="ko-KR" altLang="en-US" sz="3200" dirty="0">
                <a:solidFill>
                  <a:srgbClr val="FF0000"/>
                </a:solidFill>
              </a:rPr>
              <a:t>아님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Fast</a:t>
            </a:r>
            <a:r>
              <a:rPr lang="en-US" altLang="ko-KR" dirty="0"/>
              <a:t>’ R-CNN </a:t>
            </a:r>
            <a:r>
              <a:rPr lang="ko-KR" altLang="en-US" dirty="0"/>
              <a:t>의 구성 요소</a:t>
            </a:r>
            <a:endParaRPr lang="en-US" altLang="ko-KR" dirty="0"/>
          </a:p>
          <a:p>
            <a:r>
              <a:rPr lang="ko-KR" altLang="en-US" dirty="0"/>
              <a:t>하긴 </a:t>
            </a:r>
            <a:r>
              <a:rPr lang="en-US" altLang="ko-KR" dirty="0"/>
              <a:t>SS</a:t>
            </a:r>
            <a:r>
              <a:rPr lang="ko-KR" altLang="en-US" dirty="0"/>
              <a:t>에서 </a:t>
            </a:r>
            <a:r>
              <a:rPr lang="en-US" altLang="ko-KR" dirty="0"/>
              <a:t>ROI</a:t>
            </a:r>
            <a:r>
              <a:rPr lang="ko-KR" altLang="en-US" dirty="0"/>
              <a:t>를 찾아주는데</a:t>
            </a:r>
            <a:br>
              <a:rPr lang="en-US" altLang="ko-KR" dirty="0"/>
            </a:br>
            <a:r>
              <a:rPr lang="ko-KR" altLang="en-US" dirty="0"/>
              <a:t>왜 또 </a:t>
            </a:r>
            <a:r>
              <a:rPr lang="en-US" altLang="ko-KR" dirty="0"/>
              <a:t>Box</a:t>
            </a:r>
            <a:r>
              <a:rPr lang="ko-KR" altLang="en-US" dirty="0"/>
              <a:t>를 보정해주는 거지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7A6BF-DDA9-49DB-8B5E-1CF2889A0D07}"/>
              </a:ext>
            </a:extLst>
          </p:cNvPr>
          <p:cNvSpPr txBox="1"/>
          <p:nvPr/>
        </p:nvSpPr>
        <p:spPr>
          <a:xfrm>
            <a:off x="6812385" y="1971419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84908-79C2-4886-B221-D6ED1592A018}"/>
              </a:ext>
            </a:extLst>
          </p:cNvPr>
          <p:cNvSpPr txBox="1"/>
          <p:nvPr/>
        </p:nvSpPr>
        <p:spPr>
          <a:xfrm>
            <a:off x="6812381" y="26113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DA55C-3CD8-4C78-B46F-3232254D662C}"/>
              </a:ext>
            </a:extLst>
          </p:cNvPr>
          <p:cNvSpPr txBox="1"/>
          <p:nvPr/>
        </p:nvSpPr>
        <p:spPr>
          <a:xfrm>
            <a:off x="6812381" y="3282851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7E263-F174-4506-8BA5-0C53DA49A465}"/>
              </a:ext>
            </a:extLst>
          </p:cNvPr>
          <p:cNvSpPr txBox="1"/>
          <p:nvPr/>
        </p:nvSpPr>
        <p:spPr>
          <a:xfrm>
            <a:off x="6812381" y="4494084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5EEFF-A1B1-429E-A17D-A19842B59021}"/>
              </a:ext>
            </a:extLst>
          </p:cNvPr>
          <p:cNvSpPr txBox="1"/>
          <p:nvPr/>
        </p:nvSpPr>
        <p:spPr>
          <a:xfrm>
            <a:off x="6812381" y="543040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7DB472A-1730-4AF1-A34E-656ED720B8C6}"/>
              </a:ext>
            </a:extLst>
          </p:cNvPr>
          <p:cNvSpPr/>
          <p:nvPr/>
        </p:nvSpPr>
        <p:spPr>
          <a:xfrm>
            <a:off x="5604387" y="3458151"/>
            <a:ext cx="981852" cy="57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‘Fast’ R-CNN </a:t>
            </a:r>
            <a:r>
              <a:rPr lang="ko-KR" altLang="en-US" dirty="0"/>
              <a:t>의 구성 요소</a:t>
            </a:r>
            <a:endParaRPr lang="en-US" altLang="ko-KR" dirty="0"/>
          </a:p>
          <a:p>
            <a:r>
              <a:rPr lang="ko-KR" altLang="en-US" dirty="0"/>
              <a:t>하긴 </a:t>
            </a:r>
            <a:r>
              <a:rPr lang="en-US" altLang="ko-KR" dirty="0"/>
              <a:t>SS</a:t>
            </a:r>
            <a:r>
              <a:rPr lang="ko-KR" altLang="en-US" dirty="0"/>
              <a:t>에서 </a:t>
            </a:r>
            <a:r>
              <a:rPr lang="en-US" altLang="ko-KR" dirty="0"/>
              <a:t>ROI</a:t>
            </a:r>
            <a:r>
              <a:rPr lang="ko-KR" altLang="en-US" dirty="0"/>
              <a:t>를 찾아주는데</a:t>
            </a:r>
            <a:br>
              <a:rPr lang="en-US" altLang="ko-KR" dirty="0"/>
            </a:br>
            <a:r>
              <a:rPr lang="ko-KR" altLang="en-US" dirty="0"/>
              <a:t>왜 또 </a:t>
            </a:r>
            <a:r>
              <a:rPr lang="en-US" altLang="ko-KR" dirty="0"/>
              <a:t>Box</a:t>
            </a:r>
            <a:r>
              <a:rPr lang="ko-KR" altLang="en-US" dirty="0"/>
              <a:t>를 보정해주는 거지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/>
              <a:t>SS</a:t>
            </a:r>
            <a:r>
              <a:rPr lang="ko-KR" altLang="en-US" dirty="0"/>
              <a:t>가 정확하지 않기 때문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7A6BF-DDA9-49DB-8B5E-1CF2889A0D07}"/>
              </a:ext>
            </a:extLst>
          </p:cNvPr>
          <p:cNvSpPr txBox="1"/>
          <p:nvPr/>
        </p:nvSpPr>
        <p:spPr>
          <a:xfrm>
            <a:off x="6812385" y="1971419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84908-79C2-4886-B221-D6ED1592A018}"/>
              </a:ext>
            </a:extLst>
          </p:cNvPr>
          <p:cNvSpPr txBox="1"/>
          <p:nvPr/>
        </p:nvSpPr>
        <p:spPr>
          <a:xfrm>
            <a:off x="6812381" y="26113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DA55C-3CD8-4C78-B46F-3232254D662C}"/>
              </a:ext>
            </a:extLst>
          </p:cNvPr>
          <p:cNvSpPr txBox="1"/>
          <p:nvPr/>
        </p:nvSpPr>
        <p:spPr>
          <a:xfrm>
            <a:off x="6812381" y="3282851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7E263-F174-4506-8BA5-0C53DA49A465}"/>
              </a:ext>
            </a:extLst>
          </p:cNvPr>
          <p:cNvSpPr txBox="1"/>
          <p:nvPr/>
        </p:nvSpPr>
        <p:spPr>
          <a:xfrm>
            <a:off x="6812381" y="4494084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5EEFF-A1B1-429E-A17D-A19842B59021}"/>
              </a:ext>
            </a:extLst>
          </p:cNvPr>
          <p:cNvSpPr txBox="1"/>
          <p:nvPr/>
        </p:nvSpPr>
        <p:spPr>
          <a:xfrm>
            <a:off x="6812381" y="543040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7DB472A-1730-4AF1-A34E-656ED720B8C6}"/>
              </a:ext>
            </a:extLst>
          </p:cNvPr>
          <p:cNvSpPr/>
          <p:nvPr/>
        </p:nvSpPr>
        <p:spPr>
          <a:xfrm>
            <a:off x="5604387" y="3458151"/>
            <a:ext cx="981852" cy="57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2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776748" y="3185652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6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7723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776748" y="3185652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6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901DCA-F01B-49F1-A75C-5B8CA95E3F58}"/>
              </a:ext>
            </a:extLst>
          </p:cNvPr>
          <p:cNvSpPr/>
          <p:nvPr/>
        </p:nvSpPr>
        <p:spPr>
          <a:xfrm>
            <a:off x="3709298" y="4460985"/>
            <a:ext cx="371089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2BEF7-C5E8-451D-A327-6E1E1C906543}"/>
              </a:ext>
            </a:extLst>
          </p:cNvPr>
          <p:cNvSpPr txBox="1"/>
          <p:nvPr/>
        </p:nvSpPr>
        <p:spPr>
          <a:xfrm>
            <a:off x="1011185" y="5702710"/>
            <a:ext cx="42392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en-US" altLang="ko-KR" dirty="0"/>
              <a:t>G</a:t>
            </a:r>
            <a:r>
              <a:rPr lang="ko-KR" altLang="en-US" dirty="0"/>
              <a:t>로 만들어주는 </a:t>
            </a:r>
            <a:r>
              <a:rPr lang="en-US" altLang="ko-KR" dirty="0"/>
              <a:t>t.   P x t = G</a:t>
            </a:r>
            <a:r>
              <a:rPr lang="ko-KR" altLang="en-US" dirty="0"/>
              <a:t>가 되도록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573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776748" y="3185652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6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AC5D-12BA-4C7B-B26D-B227E0046405}"/>
              </a:ext>
            </a:extLst>
          </p:cNvPr>
          <p:cNvSpPr txBox="1"/>
          <p:nvPr/>
        </p:nvSpPr>
        <p:spPr>
          <a:xfrm>
            <a:off x="1011187" y="5702710"/>
            <a:ext cx="22826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map</a:t>
            </a:r>
            <a:r>
              <a:rPr lang="ko-KR" altLang="en-US" dirty="0"/>
              <a:t>에서의 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67C19-98A4-4F1C-B43C-9BA5F1B15FDA}"/>
              </a:ext>
            </a:extLst>
          </p:cNvPr>
          <p:cNvSpPr/>
          <p:nvPr/>
        </p:nvSpPr>
        <p:spPr>
          <a:xfrm>
            <a:off x="4899001" y="4460985"/>
            <a:ext cx="1069180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28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776748" y="3185652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6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AC5D-12BA-4C7B-B26D-B227E0046405}"/>
              </a:ext>
            </a:extLst>
          </p:cNvPr>
          <p:cNvSpPr txBox="1"/>
          <p:nvPr/>
        </p:nvSpPr>
        <p:spPr>
          <a:xfrm>
            <a:off x="1011187" y="5702710"/>
            <a:ext cx="28922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</a:t>
            </a:r>
            <a:r>
              <a:rPr lang="en-US" altLang="ko-KR" dirty="0"/>
              <a:t>W</a:t>
            </a:r>
            <a:r>
              <a:rPr lang="ko-KR" altLang="en-US" dirty="0"/>
              <a:t>를 학습하는 것이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67C19-98A4-4F1C-B43C-9BA5F1B15FDA}"/>
              </a:ext>
            </a:extLst>
          </p:cNvPr>
          <p:cNvSpPr/>
          <p:nvPr/>
        </p:nvSpPr>
        <p:spPr>
          <a:xfrm>
            <a:off x="4446717" y="4475979"/>
            <a:ext cx="489077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776748" y="3185652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6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AC5D-12BA-4C7B-B26D-B227E0046405}"/>
              </a:ext>
            </a:extLst>
          </p:cNvPr>
          <p:cNvSpPr txBox="1"/>
          <p:nvPr/>
        </p:nvSpPr>
        <p:spPr>
          <a:xfrm>
            <a:off x="1011187" y="5702710"/>
            <a:ext cx="54682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Regularation</a:t>
            </a:r>
            <a:r>
              <a:rPr lang="en-US" altLang="ko-KR" dirty="0"/>
              <a:t> term : w</a:t>
            </a:r>
            <a:r>
              <a:rPr lang="ko-KR" altLang="en-US" dirty="0"/>
              <a:t>가 너무 커지지 않게 견제하는 </a:t>
            </a:r>
            <a:r>
              <a:rPr lang="ko-KR" altLang="en-US" dirty="0" err="1"/>
              <a:t>텀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67C19-98A4-4F1C-B43C-9BA5F1B15FDA}"/>
              </a:ext>
            </a:extLst>
          </p:cNvPr>
          <p:cNvSpPr/>
          <p:nvPr/>
        </p:nvSpPr>
        <p:spPr>
          <a:xfrm>
            <a:off x="6619646" y="4453270"/>
            <a:ext cx="1295322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Faster R-CNN</a:t>
            </a:r>
            <a:r>
              <a:rPr lang="ko-KR" altLang="en-US" dirty="0"/>
              <a:t>으로 돌아와서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7DDAA-D0B8-42EE-9139-9E511F5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28" y="3038674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776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Faster R-CNN</a:t>
            </a:r>
            <a:r>
              <a:rPr lang="ko-KR" altLang="en-US" dirty="0"/>
              <a:t>으로 돌아와서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r>
              <a:rPr lang="ko-KR" altLang="en-US" dirty="0"/>
              <a:t>을 딥으로 해보자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7DDAA-D0B8-42EE-9139-9E511F5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28" y="3038674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E6AC7B-54A7-4785-A55B-4A86F559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23" y="3429000"/>
            <a:ext cx="3952875" cy="2333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085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1304"/>
          </a:xfrm>
        </p:spPr>
        <p:txBody>
          <a:bodyPr/>
          <a:lstStyle/>
          <a:p>
            <a:r>
              <a:rPr lang="en-US" altLang="ko-KR" dirty="0"/>
              <a:t>Feature map </a:t>
            </a:r>
            <a:r>
              <a:rPr lang="ko-KR" altLang="en-US" dirty="0"/>
              <a:t>단에서 </a:t>
            </a:r>
            <a:r>
              <a:rPr lang="en-US" altLang="ko-KR" dirty="0"/>
              <a:t>‘</a:t>
            </a:r>
            <a:r>
              <a:rPr lang="ko-KR" altLang="en-US" dirty="0"/>
              <a:t>모든 픽셀</a:t>
            </a:r>
            <a:r>
              <a:rPr lang="en-US" altLang="ko-KR" dirty="0"/>
              <a:t>’</a:t>
            </a:r>
            <a:r>
              <a:rPr lang="ko-KR" altLang="en-US" dirty="0"/>
              <a:t>에 대해서 </a:t>
            </a:r>
            <a:br>
              <a:rPr lang="en-US" altLang="ko-KR" dirty="0"/>
            </a:br>
            <a:r>
              <a:rPr lang="ko-KR" altLang="en-US" dirty="0"/>
              <a:t>그 픽셀을 중심으로 하는 일정한 크기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eg</a:t>
            </a:r>
            <a:r>
              <a:rPr lang="en-US" altLang="ko-KR" dirty="0"/>
              <a:t>. 128x128)</a:t>
            </a:r>
            <a:r>
              <a:rPr lang="ko-KR" altLang="en-US" dirty="0"/>
              <a:t>의 </a:t>
            </a:r>
            <a:r>
              <a:rPr lang="en-US" altLang="ko-KR" dirty="0"/>
              <a:t>ROI</a:t>
            </a:r>
            <a:r>
              <a:rPr lang="ko-KR" altLang="en-US" dirty="0"/>
              <a:t>를 두고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bbreg</a:t>
            </a:r>
            <a:r>
              <a:rPr lang="ko-KR" altLang="en-US" dirty="0"/>
              <a:t>하듯 최종 </a:t>
            </a:r>
            <a:r>
              <a:rPr lang="en-US" altLang="ko-KR" dirty="0"/>
              <a:t>Bounding box</a:t>
            </a:r>
            <a:r>
              <a:rPr lang="ko-KR" altLang="en-US" dirty="0"/>
              <a:t>를 찾아가게 하자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8A5A8C-895A-45FC-8C47-7C3213E1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45" y="3511857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38E382-5C34-4B7B-9042-977AB19C93CF}"/>
              </a:ext>
            </a:extLst>
          </p:cNvPr>
          <p:cNvSpPr/>
          <p:nvPr/>
        </p:nvSpPr>
        <p:spPr>
          <a:xfrm>
            <a:off x="1978821" y="4993308"/>
            <a:ext cx="2387009" cy="661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4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375DA-5136-46EB-8430-9AD64687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A9856-3077-4B50-A755-9794EA43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https://www.youtube.com/watch?v=OOT3UIXZztE</a:t>
            </a:r>
            <a:endParaRPr lang="ko-KR" altLang="en-US" dirty="0"/>
          </a:p>
        </p:txBody>
      </p:sp>
      <p:pic>
        <p:nvPicPr>
          <p:cNvPr id="4" name="온라인 미디어 3">
            <a:hlinkClick r:id="" action="ppaction://media"/>
            <a:extLst>
              <a:ext uri="{FF2B5EF4-FFF2-40B4-BE49-F238E27FC236}">
                <a16:creationId xmlns:a16="http://schemas.microsoft.com/office/drawing/2014/main" id="{08ECDCCF-B71E-4DAB-8DE8-61DC13BDC4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65757" y="2463815"/>
            <a:ext cx="4812485" cy="3609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FE625-B39E-464E-B525-0DA6E2ED6D93}"/>
              </a:ext>
            </a:extLst>
          </p:cNvPr>
          <p:cNvSpPr txBox="1"/>
          <p:nvPr/>
        </p:nvSpPr>
        <p:spPr>
          <a:xfrm>
            <a:off x="3447874" y="6176963"/>
            <a:ext cx="224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Mask R-CNN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5609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픽셀에 대해서</a:t>
            </a:r>
            <a:r>
              <a:rPr lang="en-US" altLang="ko-KR" dirty="0"/>
              <a:t>?? </a:t>
            </a:r>
            <a:r>
              <a:rPr lang="ko-KR" altLang="en-US" dirty="0"/>
              <a:t>그럼 만약에 물체가 없는 부분에서는 어떡해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6114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픽셀에 대해서</a:t>
            </a:r>
            <a:r>
              <a:rPr lang="en-US" altLang="ko-KR" dirty="0"/>
              <a:t>?? </a:t>
            </a:r>
            <a:r>
              <a:rPr lang="ko-KR" altLang="en-US" dirty="0"/>
              <a:t>그럼 만약에 물체가 없는 부분에서는 어떡해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여기에 물체가 있냐 </a:t>
            </a:r>
            <a:r>
              <a:rPr lang="ko-KR" altLang="en-US" dirty="0" err="1">
                <a:sym typeface="Wingdings" panose="05000000000000000000" pitchFamily="2" charset="2"/>
              </a:rPr>
              <a:t>없냐만을</a:t>
            </a:r>
            <a:r>
              <a:rPr lang="ko-KR" altLang="en-US" dirty="0">
                <a:sym typeface="Wingdings" panose="05000000000000000000" pitchFamily="2" charset="2"/>
              </a:rPr>
              <a:t> 확인하는 </a:t>
            </a:r>
            <a:r>
              <a:rPr lang="en-US" altLang="ko-KR" dirty="0">
                <a:sym typeface="Wingdings" panose="05000000000000000000" pitchFamily="2" charset="2"/>
              </a:rPr>
              <a:t>layer</a:t>
            </a:r>
            <a:r>
              <a:rPr lang="ko-KR" altLang="en-US" dirty="0">
                <a:sym typeface="Wingdings" panose="05000000000000000000" pitchFamily="2" charset="2"/>
              </a:rPr>
              <a:t>를 만들지 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291EF-3970-494D-B8A2-00D3068C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88" y="3838048"/>
            <a:ext cx="4763423" cy="2812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D6A94-7F82-45D0-9888-9815D44FA05B}"/>
              </a:ext>
            </a:extLst>
          </p:cNvPr>
          <p:cNvSpPr/>
          <p:nvPr/>
        </p:nvSpPr>
        <p:spPr>
          <a:xfrm>
            <a:off x="2190289" y="3838048"/>
            <a:ext cx="1398486" cy="842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99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그리고 한 픽셀에 정사각형 </a:t>
            </a:r>
            <a:r>
              <a:rPr lang="en-US" altLang="ko-KR" dirty="0"/>
              <a:t>1</a:t>
            </a:r>
            <a:r>
              <a:rPr lang="ko-KR" altLang="en-US" dirty="0"/>
              <a:t>개는 너무 지엽적인 감이 있으니까 예상 영역을 여러 개 던져주자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Anchor </a:t>
            </a:r>
            <a:r>
              <a:rPr lang="ko-KR" altLang="en-US" dirty="0">
                <a:sym typeface="Wingdings" panose="05000000000000000000" pitchFamily="2" charset="2"/>
              </a:rPr>
              <a:t>개념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9670B-DC8E-422C-B6F3-01276D6D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88" y="3838048"/>
            <a:ext cx="4763423" cy="2812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089E7-381C-41C0-830E-A0C901E63289}"/>
              </a:ext>
            </a:extLst>
          </p:cNvPr>
          <p:cNvSpPr txBox="1"/>
          <p:nvPr/>
        </p:nvSpPr>
        <p:spPr>
          <a:xfrm>
            <a:off x="7285704" y="3838048"/>
            <a:ext cx="137651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128,256,512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E6DA8-F9F3-4DD6-BA5A-952F17CC1130}"/>
              </a:ext>
            </a:extLst>
          </p:cNvPr>
          <p:cNvSpPr txBox="1"/>
          <p:nvPr/>
        </p:nvSpPr>
        <p:spPr>
          <a:xfrm>
            <a:off x="7285704" y="4617060"/>
            <a:ext cx="137651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1:1, 1:2, 2:1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426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3085"/>
          </a:xfrm>
        </p:spPr>
        <p:txBody>
          <a:bodyPr/>
          <a:lstStyle/>
          <a:p>
            <a:r>
              <a:rPr lang="ko-KR" altLang="en-US" dirty="0"/>
              <a:t>결과를 보면 </a:t>
            </a:r>
            <a:r>
              <a:rPr lang="en-US" altLang="ko-KR" dirty="0"/>
              <a:t>Scale</a:t>
            </a:r>
            <a:r>
              <a:rPr lang="ko-KR" altLang="en-US" dirty="0"/>
              <a:t>만 어느정도 다양하게 주면 </a:t>
            </a:r>
            <a:r>
              <a:rPr lang="en-US" altLang="ko-KR" dirty="0"/>
              <a:t>aspect ratio</a:t>
            </a:r>
            <a:r>
              <a:rPr lang="ko-KR" altLang="en-US" dirty="0"/>
              <a:t>는 별로 의미 없음을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RPN</a:t>
            </a:r>
            <a:r>
              <a:rPr lang="ko-KR" altLang="en-US" dirty="0"/>
              <a:t>이 다양한 크기에 취약한 점을 그냥 물량으로 때운 느낌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B024E-09B2-45D8-8F4B-525F9FB2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10" y="4339125"/>
            <a:ext cx="5718380" cy="19727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6763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07DAF-4EA8-410C-924C-98D5F9C6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A4932-A32F-4FA6-B671-EFCA1DDA6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  <a:r>
              <a:rPr lang="ko-KR" altLang="en-US" dirty="0"/>
              <a:t>의 </a:t>
            </a:r>
            <a:r>
              <a:rPr lang="en-US" altLang="ko-KR" dirty="0"/>
              <a:t>loss function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11F7EC-C083-4449-A473-452C3E828CA7}"/>
              </a:ext>
            </a:extLst>
          </p:cNvPr>
          <p:cNvGrpSpPr/>
          <p:nvPr/>
        </p:nvGrpSpPr>
        <p:grpSpPr>
          <a:xfrm>
            <a:off x="628650" y="2617356"/>
            <a:ext cx="7886700" cy="3559607"/>
            <a:chOff x="628650" y="2617356"/>
            <a:chExt cx="7886700" cy="35596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A6A50A-D707-45F0-8D03-7D67EA38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617356"/>
              <a:ext cx="7886700" cy="35596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7352D4-3236-4EA2-A7A5-51E4D257A459}"/>
                </a:ext>
              </a:extLst>
            </p:cNvPr>
            <p:cNvSpPr/>
            <p:nvPr/>
          </p:nvSpPr>
          <p:spPr>
            <a:xfrm>
              <a:off x="7266038" y="3952134"/>
              <a:ext cx="294968" cy="294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81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07DAF-4EA8-410C-924C-98D5F9C6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A4932-A32F-4FA6-B671-EFCA1DDA6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  <a:r>
              <a:rPr lang="ko-KR" altLang="en-US" dirty="0"/>
              <a:t>의 </a:t>
            </a:r>
            <a:r>
              <a:rPr lang="en-US" altLang="ko-KR" dirty="0"/>
              <a:t>loss function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11F7EC-C083-4449-A473-452C3E828CA7}"/>
              </a:ext>
            </a:extLst>
          </p:cNvPr>
          <p:cNvGrpSpPr/>
          <p:nvPr/>
        </p:nvGrpSpPr>
        <p:grpSpPr>
          <a:xfrm>
            <a:off x="628650" y="2617356"/>
            <a:ext cx="7886700" cy="3559607"/>
            <a:chOff x="628650" y="2617356"/>
            <a:chExt cx="7886700" cy="35596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A6A50A-D707-45F0-8D03-7D67EA38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617356"/>
              <a:ext cx="7886700" cy="35596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7352D4-3236-4EA2-A7A5-51E4D257A459}"/>
                </a:ext>
              </a:extLst>
            </p:cNvPr>
            <p:cNvSpPr/>
            <p:nvPr/>
          </p:nvSpPr>
          <p:spPr>
            <a:xfrm>
              <a:off x="7266038" y="3952134"/>
              <a:ext cx="294968" cy="294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2EA382-C0DF-4CAB-BABA-5A1E77A8FB8A}"/>
              </a:ext>
            </a:extLst>
          </p:cNvPr>
          <p:cNvSpPr/>
          <p:nvPr/>
        </p:nvSpPr>
        <p:spPr>
          <a:xfrm>
            <a:off x="3743786" y="3429000"/>
            <a:ext cx="1398486" cy="41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CC701-499B-442D-9AD4-0FFCD70EB013}"/>
              </a:ext>
            </a:extLst>
          </p:cNvPr>
          <p:cNvSpPr/>
          <p:nvPr/>
        </p:nvSpPr>
        <p:spPr>
          <a:xfrm>
            <a:off x="6751150" y="3438832"/>
            <a:ext cx="1596437" cy="41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61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Sliding window</a:t>
            </a:r>
            <a:r>
              <a:rPr lang="ko-KR" altLang="en-US" dirty="0"/>
              <a:t>로 모든 픽셀을 다 보는 건 좀 무식한 방법이지 않나</a:t>
            </a:r>
            <a:r>
              <a:rPr lang="en-US" altLang="ko-KR" dirty="0"/>
              <a:t>? Anchor</a:t>
            </a:r>
            <a:r>
              <a:rPr lang="ko-KR" altLang="en-US" dirty="0"/>
              <a:t>때문에 </a:t>
            </a:r>
            <a:r>
              <a:rPr lang="en-US" altLang="ko-KR" dirty="0"/>
              <a:t>k</a:t>
            </a:r>
            <a:r>
              <a:rPr lang="ko-KR" altLang="en-US" dirty="0"/>
              <a:t>배만큼 연산을 더 하는데</a:t>
            </a:r>
            <a:r>
              <a:rPr lang="en-US" altLang="ko-KR" dirty="0"/>
              <a:t>, </a:t>
            </a:r>
            <a:r>
              <a:rPr lang="ko-KR" altLang="en-US" dirty="0"/>
              <a:t>이거 너무 느리지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8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D649A-5673-4034-8283-336F5732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AF354-05CF-48D1-8C1E-C4558F42B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모든 픽셀에 대해서 </a:t>
            </a:r>
            <a:r>
              <a:rPr lang="en-US" altLang="ko-KR" sz="2000" dirty="0" err="1"/>
              <a:t>nxn</a:t>
            </a:r>
            <a:r>
              <a:rPr lang="en-US" altLang="ko-KR" sz="2000" dirty="0"/>
              <a:t> kernel </a:t>
            </a:r>
            <a:r>
              <a:rPr lang="ko-KR" altLang="en-US" sz="2000" dirty="0"/>
              <a:t>씌우기 </a:t>
            </a:r>
            <a:r>
              <a:rPr lang="en-US" altLang="ko-KR" sz="2000" dirty="0">
                <a:sym typeface="Wingdings" panose="05000000000000000000" pitchFamily="2" charset="2"/>
              </a:rPr>
              <a:t> CNN</a:t>
            </a:r>
          </a:p>
          <a:p>
            <a:r>
              <a:rPr lang="ko-KR" altLang="en-US" sz="2000" dirty="0"/>
              <a:t>그냥 </a:t>
            </a:r>
            <a:r>
              <a:rPr lang="en-US" altLang="ko-KR" sz="2000" dirty="0"/>
              <a:t>Conv layer 2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짜리랑</a:t>
            </a:r>
            <a:r>
              <a:rPr lang="ko-KR" altLang="en-US" sz="2000" dirty="0"/>
              <a:t> 똑같음</a:t>
            </a:r>
            <a:endParaRPr lang="en-US" altLang="ko-KR" sz="2000" dirty="0"/>
          </a:p>
          <a:p>
            <a:r>
              <a:rPr lang="ko-KR" altLang="en-US" sz="2000" dirty="0"/>
              <a:t>이런 연산은 </a:t>
            </a:r>
            <a:r>
              <a:rPr lang="en-US" altLang="ko-KR" sz="2000" dirty="0"/>
              <a:t>CPU</a:t>
            </a:r>
            <a:r>
              <a:rPr lang="ko-KR" altLang="en-US" sz="2000" dirty="0"/>
              <a:t>로 하면 한참 느리지만</a:t>
            </a:r>
            <a:r>
              <a:rPr lang="en-US" altLang="ko-KR" sz="2000" dirty="0"/>
              <a:t>, GPU</a:t>
            </a:r>
            <a:r>
              <a:rPr lang="ko-KR" altLang="en-US" sz="2000" dirty="0"/>
              <a:t>로 할 수 있는 형태로만 바꿔주면 전혀 그렇지 않음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81D57-E3AE-4F8E-A327-FE1620BA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88" y="3364821"/>
            <a:ext cx="4763423" cy="2812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837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1737B-B6C5-47BF-8021-4902A4CA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A33F6-AF4F-400A-9DCC-3B2BBB3FB565}"/>
              </a:ext>
            </a:extLst>
          </p:cNvPr>
          <p:cNvSpPr txBox="1"/>
          <p:nvPr/>
        </p:nvSpPr>
        <p:spPr>
          <a:xfrm>
            <a:off x="3720517" y="2348642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50EF9-4505-4D8A-936C-E6A59A6142BC}"/>
              </a:ext>
            </a:extLst>
          </p:cNvPr>
          <p:cNvSpPr txBox="1"/>
          <p:nvPr/>
        </p:nvSpPr>
        <p:spPr>
          <a:xfrm>
            <a:off x="3720513" y="2988554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F2F0D-F115-4A80-B82E-71AB4D09C9EC}"/>
              </a:ext>
            </a:extLst>
          </p:cNvPr>
          <p:cNvSpPr txBox="1"/>
          <p:nvPr/>
        </p:nvSpPr>
        <p:spPr>
          <a:xfrm>
            <a:off x="3720513" y="3660074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E4312-E0E8-4951-AEAB-74FF65E8C155}"/>
              </a:ext>
            </a:extLst>
          </p:cNvPr>
          <p:cNvSpPr txBox="1"/>
          <p:nvPr/>
        </p:nvSpPr>
        <p:spPr>
          <a:xfrm>
            <a:off x="3720513" y="4871307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04B0-2060-4D2A-BC55-36A9E61C59DC}"/>
              </a:ext>
            </a:extLst>
          </p:cNvPr>
          <p:cNvSpPr txBox="1"/>
          <p:nvPr/>
        </p:nvSpPr>
        <p:spPr>
          <a:xfrm>
            <a:off x="3720513" y="58076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B574F-F3E4-461F-A1F6-1A39F975CD09}"/>
              </a:ext>
            </a:extLst>
          </p:cNvPr>
          <p:cNvSpPr txBox="1"/>
          <p:nvPr/>
        </p:nvSpPr>
        <p:spPr>
          <a:xfrm>
            <a:off x="628643" y="2348642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B4CF5-B5DA-4736-B195-87B2D6A9801B}"/>
              </a:ext>
            </a:extLst>
          </p:cNvPr>
          <p:cNvSpPr txBox="1"/>
          <p:nvPr/>
        </p:nvSpPr>
        <p:spPr>
          <a:xfrm>
            <a:off x="628642" y="3109727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A6C46-B237-4500-B616-BB2F2A157666}"/>
              </a:ext>
            </a:extLst>
          </p:cNvPr>
          <p:cNvSpPr txBox="1"/>
          <p:nvPr/>
        </p:nvSpPr>
        <p:spPr>
          <a:xfrm>
            <a:off x="628642" y="3870812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8B98E-3F60-4A4E-B642-2F168320F116}"/>
              </a:ext>
            </a:extLst>
          </p:cNvPr>
          <p:cNvSpPr txBox="1"/>
          <p:nvPr/>
        </p:nvSpPr>
        <p:spPr>
          <a:xfrm>
            <a:off x="628641" y="5185895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5D59-CAD0-4D35-A141-A8D1D17983D3}"/>
              </a:ext>
            </a:extLst>
          </p:cNvPr>
          <p:cNvSpPr txBox="1"/>
          <p:nvPr/>
        </p:nvSpPr>
        <p:spPr>
          <a:xfrm>
            <a:off x="6812384" y="2348642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RPN (+Anchor)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D5-6F63-4511-94F8-656C6A4E8443}"/>
              </a:ext>
            </a:extLst>
          </p:cNvPr>
          <p:cNvSpPr txBox="1"/>
          <p:nvPr/>
        </p:nvSpPr>
        <p:spPr>
          <a:xfrm>
            <a:off x="6812380" y="2988554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5E7E9-FAE9-4E82-BC65-5FB41E8850D8}"/>
              </a:ext>
            </a:extLst>
          </p:cNvPr>
          <p:cNvSpPr txBox="1"/>
          <p:nvPr/>
        </p:nvSpPr>
        <p:spPr>
          <a:xfrm>
            <a:off x="6812380" y="3660074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F5448-87EA-436E-B743-4D9ED02C642D}"/>
              </a:ext>
            </a:extLst>
          </p:cNvPr>
          <p:cNvSpPr txBox="1"/>
          <p:nvPr/>
        </p:nvSpPr>
        <p:spPr>
          <a:xfrm>
            <a:off x="6812380" y="4871307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EC524-8DF6-4011-85A8-C3537E1E5688}"/>
              </a:ext>
            </a:extLst>
          </p:cNvPr>
          <p:cNvSpPr txBox="1"/>
          <p:nvPr/>
        </p:nvSpPr>
        <p:spPr>
          <a:xfrm>
            <a:off x="6812380" y="58076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4170C4-35C3-4A09-8820-CDD19D92E8CD}"/>
              </a:ext>
            </a:extLst>
          </p:cNvPr>
          <p:cNvSpPr/>
          <p:nvPr/>
        </p:nvSpPr>
        <p:spPr>
          <a:xfrm>
            <a:off x="2622935" y="3734257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A0EB5D-7D1B-4BA1-92B2-7BFB3A96D4E4}"/>
              </a:ext>
            </a:extLst>
          </p:cNvPr>
          <p:cNvSpPr/>
          <p:nvPr/>
        </p:nvSpPr>
        <p:spPr>
          <a:xfrm>
            <a:off x="5714806" y="3734257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DD475-9F32-4CD4-B23C-FDA1D7D88BF7}"/>
              </a:ext>
            </a:extLst>
          </p:cNvPr>
          <p:cNvSpPr txBox="1"/>
          <p:nvPr/>
        </p:nvSpPr>
        <p:spPr>
          <a:xfrm>
            <a:off x="628641" y="1877961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911AD-1FF2-4C32-9431-9A211122E684}"/>
              </a:ext>
            </a:extLst>
          </p:cNvPr>
          <p:cNvSpPr txBox="1"/>
          <p:nvPr/>
        </p:nvSpPr>
        <p:spPr>
          <a:xfrm>
            <a:off x="3720510" y="188339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0E9167-9236-440A-8D81-69108552D63A}"/>
              </a:ext>
            </a:extLst>
          </p:cNvPr>
          <p:cNvSpPr txBox="1"/>
          <p:nvPr/>
        </p:nvSpPr>
        <p:spPr>
          <a:xfrm>
            <a:off x="6812379" y="1877961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336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Mask R-CNN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2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1F65-72C9-4A09-B49D-0ADA243D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Detection? Segmentation?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42CF3C-3406-4423-AA81-A55ED0F8F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130" y="1690689"/>
            <a:ext cx="1628775" cy="2171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8DBAE0-65C1-4053-85A5-B6FCAD5D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37" y="1647826"/>
            <a:ext cx="1619250" cy="2257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0A0B1-31FB-4543-A450-8A6E3BBB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36" y="4365896"/>
            <a:ext cx="177165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1F2EB-6AA5-474B-ABFC-202D3D97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4280171"/>
            <a:ext cx="1790700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91300F-9003-4059-8EB8-A4BA1F20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407" y="4832146"/>
            <a:ext cx="1884586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565CC-B1DC-4857-9F26-3EB6D0B85344}"/>
              </a:ext>
            </a:extLst>
          </p:cNvPr>
          <p:cNvSpPr txBox="1"/>
          <p:nvPr/>
        </p:nvSpPr>
        <p:spPr>
          <a:xfrm>
            <a:off x="3601943" y="4377089"/>
            <a:ext cx="24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Semantic Segmentation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9D7A-8DF5-4D2D-971B-85E0D205F340}"/>
              </a:ext>
            </a:extLst>
          </p:cNvPr>
          <p:cNvSpPr txBox="1"/>
          <p:nvPr/>
        </p:nvSpPr>
        <p:spPr>
          <a:xfrm>
            <a:off x="3910783" y="6241409"/>
            <a:ext cx="1635834" cy="37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F7F7F"/>
                </a:solidFill>
              </a:rPr>
              <a:t>Person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F00"/>
                </a:solidFill>
              </a:rPr>
              <a:t>bicycle</a:t>
            </a:r>
            <a:endParaRPr lang="ko-KR" altLang="en-US" dirty="0">
              <a:solidFill>
                <a:srgbClr val="007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48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이제까지는 </a:t>
            </a:r>
            <a:r>
              <a:rPr lang="en-US" altLang="ko-KR" dirty="0"/>
              <a:t>Object Detection</a:t>
            </a:r>
            <a:r>
              <a:rPr lang="ko-KR" altLang="en-US" dirty="0"/>
              <a:t>만 했는데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Segmentation</a:t>
            </a:r>
            <a:r>
              <a:rPr lang="ko-KR" altLang="en-US" dirty="0"/>
              <a:t>도 해보자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AE8F4-3C55-4612-8C14-6DDBAE8B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1" y="3028950"/>
            <a:ext cx="3440672" cy="2616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444C6B-67B8-42E1-9FF8-B66A9D6F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26" y="3018503"/>
            <a:ext cx="3458317" cy="2616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74D847-423E-428F-A368-4C39AC2B9AE5}"/>
              </a:ext>
            </a:extLst>
          </p:cNvPr>
          <p:cNvSpPr/>
          <p:nvPr/>
        </p:nvSpPr>
        <p:spPr>
          <a:xfrm>
            <a:off x="4389187" y="4059771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5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Faster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r>
              <a:rPr lang="ko-KR" altLang="en-US" dirty="0"/>
              <a:t>에서 </a:t>
            </a:r>
            <a:r>
              <a:rPr lang="en-US" altLang="ko-KR" dirty="0"/>
              <a:t>FCN</a:t>
            </a:r>
            <a:r>
              <a:rPr lang="ko-KR" altLang="en-US" dirty="0"/>
              <a:t>으로 </a:t>
            </a:r>
            <a:r>
              <a:rPr lang="en-US" altLang="ko-KR" dirty="0"/>
              <a:t>Segmentation. </a:t>
            </a:r>
            <a:br>
              <a:rPr lang="en-US" altLang="ko-KR" dirty="0"/>
            </a:br>
            <a:r>
              <a:rPr lang="ko-KR" altLang="en-US" dirty="0"/>
              <a:t>나머지 구조는 똑같음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7EF966-7B2F-4164-ABE4-E8637C53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41" y="3038674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138DE1-DED8-4C4D-B668-0A5E0EEC19C4}"/>
              </a:ext>
            </a:extLst>
          </p:cNvPr>
          <p:cNvSpPr/>
          <p:nvPr/>
        </p:nvSpPr>
        <p:spPr>
          <a:xfrm>
            <a:off x="3793255" y="3038674"/>
            <a:ext cx="2362046" cy="783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7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FCN??</a:t>
            </a:r>
            <a:r>
              <a:rPr lang="ko-KR" altLang="en-US"/>
              <a:t> </a:t>
            </a:r>
            <a:r>
              <a:rPr lang="en-US" altLang="ko-KR">
                <a:sym typeface="Wingdings" panose="05000000000000000000" pitchFamily="2" charset="2"/>
              </a:rPr>
              <a:t>Fully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Convolutional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912D-14CF-439C-8C58-A6A92A9E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95089"/>
            <a:ext cx="7961687" cy="3109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5B84E-614F-40C8-9975-6CAB06ED1B14}"/>
              </a:ext>
            </a:extLst>
          </p:cNvPr>
          <p:cNvSpPr txBox="1"/>
          <p:nvPr/>
        </p:nvSpPr>
        <p:spPr>
          <a:xfrm>
            <a:off x="4064925" y="6091553"/>
            <a:ext cx="1089136" cy="401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FCN-8s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E7A723-4714-4F27-A4F0-5A4607A06964}"/>
              </a:ext>
            </a:extLst>
          </p:cNvPr>
          <p:cNvSpPr/>
          <p:nvPr/>
        </p:nvSpPr>
        <p:spPr>
          <a:xfrm>
            <a:off x="820992" y="2353181"/>
            <a:ext cx="7221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“Fully Convolutional Networks for Semantic segmentation” CVPR 2015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846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28587"/>
          </a:xfrm>
        </p:spPr>
        <p:txBody>
          <a:bodyPr>
            <a:normAutofit/>
          </a:bodyPr>
          <a:lstStyle/>
          <a:p>
            <a:r>
              <a:rPr lang="en-US" altLang="ko-KR" dirty="0"/>
              <a:t>FCN??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Fully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Convolutional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Network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D6ED1A-08DA-4F0C-AC18-C1B0C22C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53980"/>
            <a:ext cx="3832984" cy="2286382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314D19A4-0E35-49E5-B6B6-65DD73D5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3553980"/>
            <a:ext cx="3906606" cy="25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3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28587"/>
          </a:xfrm>
        </p:spPr>
        <p:txBody>
          <a:bodyPr>
            <a:normAutofit/>
          </a:bodyPr>
          <a:lstStyle/>
          <a:p>
            <a:r>
              <a:rPr lang="en-US" altLang="ko-KR" dirty="0"/>
              <a:t>FCN??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Fully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Convolutional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Network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자세한 내용이 궁금하면 인터넷과 지난 세미나를 참고합시다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D6ED1A-08DA-4F0C-AC18-C1B0C22C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53980"/>
            <a:ext cx="3832984" cy="2286382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314D19A4-0E35-49E5-B6B6-65DD73D5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3553980"/>
            <a:ext cx="3906606" cy="25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00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빨간 부분만 확대해보면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8DEBB-DA65-4BCA-97CD-D477776B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898" y="2903738"/>
            <a:ext cx="1743075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247DE0-6A84-4139-932E-EF4575EA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903738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7F6443-87FF-4F6A-864B-F66727F5C575}"/>
              </a:ext>
            </a:extLst>
          </p:cNvPr>
          <p:cNvSpPr/>
          <p:nvPr/>
        </p:nvSpPr>
        <p:spPr>
          <a:xfrm>
            <a:off x="1511863" y="2903738"/>
            <a:ext cx="2362046" cy="783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33E2D-A35B-44CD-8730-0BE48D42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74" y="2903738"/>
            <a:ext cx="2712940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25658-D072-4074-9DD8-9E7AA1C3A4F6}"/>
              </a:ext>
            </a:extLst>
          </p:cNvPr>
          <p:cNvSpPr txBox="1"/>
          <p:nvPr/>
        </p:nvSpPr>
        <p:spPr>
          <a:xfrm>
            <a:off x="4483512" y="2403476"/>
            <a:ext cx="1415845" cy="36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26661-8F1F-4E01-8E02-68A61C81562F}"/>
              </a:ext>
            </a:extLst>
          </p:cNvPr>
          <p:cNvSpPr txBox="1"/>
          <p:nvPr/>
        </p:nvSpPr>
        <p:spPr>
          <a:xfrm>
            <a:off x="6977257" y="2403476"/>
            <a:ext cx="1346173" cy="36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494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빨간 부분만 확대해보면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8DEBB-DA65-4BCA-97CD-D477776B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898" y="2903738"/>
            <a:ext cx="1743075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247DE0-6A84-4139-932E-EF4575EA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903738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7F6443-87FF-4F6A-864B-F66727F5C575}"/>
              </a:ext>
            </a:extLst>
          </p:cNvPr>
          <p:cNvSpPr/>
          <p:nvPr/>
        </p:nvSpPr>
        <p:spPr>
          <a:xfrm>
            <a:off x="1511863" y="2903738"/>
            <a:ext cx="2362046" cy="783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33E2D-A35B-44CD-8730-0BE48D42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74" y="2903738"/>
            <a:ext cx="2712940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25658-D072-4074-9DD8-9E7AA1C3A4F6}"/>
              </a:ext>
            </a:extLst>
          </p:cNvPr>
          <p:cNvSpPr txBox="1"/>
          <p:nvPr/>
        </p:nvSpPr>
        <p:spPr>
          <a:xfrm>
            <a:off x="4483512" y="2403476"/>
            <a:ext cx="1415845" cy="36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26661-8F1F-4E01-8E02-68A61C81562F}"/>
              </a:ext>
            </a:extLst>
          </p:cNvPr>
          <p:cNvSpPr txBox="1"/>
          <p:nvPr/>
        </p:nvSpPr>
        <p:spPr>
          <a:xfrm>
            <a:off x="6977257" y="2403476"/>
            <a:ext cx="1346173" cy="36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01186A4-3F59-4445-8C2B-4EE43212D9AA}"/>
              </a:ext>
            </a:extLst>
          </p:cNvPr>
          <p:cNvCxnSpPr>
            <a:cxnSpLocks/>
          </p:cNvCxnSpPr>
          <p:nvPr/>
        </p:nvCxnSpPr>
        <p:spPr>
          <a:xfrm>
            <a:off x="8476021" y="2330245"/>
            <a:ext cx="0" cy="736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6E5B5-7C64-4BC0-ABCF-970F0ADCAC88}"/>
              </a:ext>
            </a:extLst>
          </p:cNvPr>
          <p:cNvSpPr txBox="1"/>
          <p:nvPr/>
        </p:nvSpPr>
        <p:spPr>
          <a:xfrm>
            <a:off x="8180979" y="1949266"/>
            <a:ext cx="580103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688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빨간 부분만 확대해보면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8DEBB-DA65-4BCA-97CD-D477776B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898" y="2903738"/>
            <a:ext cx="1743075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247DE0-6A84-4139-932E-EF4575EA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903738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7F6443-87FF-4F6A-864B-F66727F5C575}"/>
              </a:ext>
            </a:extLst>
          </p:cNvPr>
          <p:cNvSpPr/>
          <p:nvPr/>
        </p:nvSpPr>
        <p:spPr>
          <a:xfrm>
            <a:off x="1511863" y="2903738"/>
            <a:ext cx="2362046" cy="783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33E2D-A35B-44CD-8730-0BE48D42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74" y="2903738"/>
            <a:ext cx="2712940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067CE-5743-4C36-A472-43A0BCD1FED7}"/>
              </a:ext>
            </a:extLst>
          </p:cNvPr>
          <p:cNvSpPr txBox="1"/>
          <p:nvPr/>
        </p:nvSpPr>
        <p:spPr>
          <a:xfrm>
            <a:off x="4267200" y="4461549"/>
            <a:ext cx="4739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RPN</a:t>
            </a:r>
            <a:r>
              <a:rPr lang="ko-KR" altLang="en-US" dirty="0"/>
              <a:t>에서의 </a:t>
            </a:r>
            <a:r>
              <a:rPr lang="en-US" altLang="ko-KR" dirty="0"/>
              <a:t>Classification</a:t>
            </a:r>
            <a:r>
              <a:rPr lang="ko-KR" altLang="en-US" dirty="0"/>
              <a:t>은 </a:t>
            </a:r>
            <a:r>
              <a:rPr lang="en-US" altLang="ko-KR" dirty="0" err="1"/>
              <a:t>obj</a:t>
            </a:r>
            <a:r>
              <a:rPr lang="en-US" altLang="ko-KR" dirty="0"/>
              <a:t>/non-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ko-KR" altLang="en-US" dirty="0"/>
              <a:t>만 구분하는 거였고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여기 있는 </a:t>
            </a:r>
            <a:r>
              <a:rPr lang="en-US" altLang="ko-KR" dirty="0"/>
              <a:t>Classification</a:t>
            </a:r>
            <a:r>
              <a:rPr lang="ko-KR" altLang="en-US" dirty="0"/>
              <a:t>은 모든 </a:t>
            </a:r>
            <a:r>
              <a:rPr lang="en-US" altLang="ko-KR" dirty="0"/>
              <a:t>class+ background </a:t>
            </a:r>
            <a:r>
              <a:rPr lang="ko-KR" altLang="en-US" dirty="0"/>
              <a:t>다 포함하는 </a:t>
            </a:r>
            <a:r>
              <a:rPr lang="en-US" altLang="ko-KR" dirty="0"/>
              <a:t>Classification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헷갈리지 맙시다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25658-D072-4074-9DD8-9E7AA1C3A4F6}"/>
              </a:ext>
            </a:extLst>
          </p:cNvPr>
          <p:cNvSpPr txBox="1"/>
          <p:nvPr/>
        </p:nvSpPr>
        <p:spPr>
          <a:xfrm>
            <a:off x="4483512" y="2403476"/>
            <a:ext cx="1415845" cy="36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26661-8F1F-4E01-8E02-68A61C81562F}"/>
              </a:ext>
            </a:extLst>
          </p:cNvPr>
          <p:cNvSpPr txBox="1"/>
          <p:nvPr/>
        </p:nvSpPr>
        <p:spPr>
          <a:xfrm>
            <a:off x="6977257" y="2403476"/>
            <a:ext cx="1346173" cy="36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01186A4-3F59-4445-8C2B-4EE43212D9AA}"/>
              </a:ext>
            </a:extLst>
          </p:cNvPr>
          <p:cNvCxnSpPr>
            <a:cxnSpLocks/>
          </p:cNvCxnSpPr>
          <p:nvPr/>
        </p:nvCxnSpPr>
        <p:spPr>
          <a:xfrm>
            <a:off x="8476021" y="2330245"/>
            <a:ext cx="0" cy="736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B6E5B5-7C64-4BC0-ABCF-970F0ADCAC88}"/>
              </a:ext>
            </a:extLst>
          </p:cNvPr>
          <p:cNvSpPr txBox="1"/>
          <p:nvPr/>
        </p:nvSpPr>
        <p:spPr>
          <a:xfrm>
            <a:off x="8180979" y="1949266"/>
            <a:ext cx="580103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54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24285"/>
          </a:xfrm>
        </p:spPr>
        <p:txBody>
          <a:bodyPr/>
          <a:lstStyle/>
          <a:p>
            <a:r>
              <a:rPr lang="ko-KR" altLang="en-US" dirty="0"/>
              <a:t>좀 더 자세히 뜯어보자면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3D56B-0F81-4E10-B46B-39BB3075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2426110"/>
            <a:ext cx="7531510" cy="24693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92524-81B6-4EAF-B553-14D37A934B5F}"/>
              </a:ext>
            </a:extLst>
          </p:cNvPr>
          <p:cNvSpPr txBox="1"/>
          <p:nvPr/>
        </p:nvSpPr>
        <p:spPr>
          <a:xfrm>
            <a:off x="806245" y="5122606"/>
            <a:ext cx="7531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</a:t>
            </a:r>
            <a:r>
              <a:rPr lang="ko-KR" altLang="en-US" dirty="0"/>
              <a:t>개 </a:t>
            </a:r>
            <a:r>
              <a:rPr lang="en-US" altLang="ko-KR" dirty="0"/>
              <a:t>Class </a:t>
            </a:r>
            <a:r>
              <a:rPr lang="ko-KR" altLang="en-US" dirty="0"/>
              <a:t>별 </a:t>
            </a:r>
            <a:r>
              <a:rPr lang="en-US" altLang="ko-KR" dirty="0"/>
              <a:t>Binary mask</a:t>
            </a:r>
            <a:r>
              <a:rPr lang="ko-KR" altLang="en-US" dirty="0"/>
              <a:t>를 뽑음</a:t>
            </a:r>
            <a:endParaRPr lang="en-US" altLang="ko-KR" dirty="0"/>
          </a:p>
          <a:p>
            <a:r>
              <a:rPr lang="ko-KR" altLang="en-US" dirty="0"/>
              <a:t>여기서 기존 </a:t>
            </a:r>
            <a:r>
              <a:rPr lang="en-US" altLang="ko-KR" dirty="0"/>
              <a:t>FCN</a:t>
            </a:r>
            <a:r>
              <a:rPr lang="ko-KR" altLang="en-US" dirty="0"/>
              <a:t>은 </a:t>
            </a:r>
            <a:r>
              <a:rPr lang="en-US" altLang="ko-KR" dirty="0" err="1"/>
              <a:t>softmax</a:t>
            </a:r>
            <a:r>
              <a:rPr lang="ko-KR" altLang="en-US" dirty="0"/>
              <a:t>함수를 </a:t>
            </a:r>
            <a:r>
              <a:rPr lang="en-US" altLang="ko-KR" dirty="0"/>
              <a:t>Loss</a:t>
            </a:r>
            <a:r>
              <a:rPr lang="ko-KR" altLang="en-US" dirty="0"/>
              <a:t>로 쓰는데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자기네들은 </a:t>
            </a:r>
            <a:r>
              <a:rPr lang="en-US" altLang="ko-KR" dirty="0"/>
              <a:t>sigmoid</a:t>
            </a:r>
            <a:r>
              <a:rPr lang="ko-KR" altLang="en-US" dirty="0"/>
              <a:t>함수를 </a:t>
            </a:r>
            <a:r>
              <a:rPr lang="en-US" altLang="ko-KR" dirty="0"/>
              <a:t>Loss</a:t>
            </a:r>
            <a:r>
              <a:rPr lang="ko-KR" altLang="en-US" dirty="0"/>
              <a:t>로 써서 </a:t>
            </a:r>
            <a:r>
              <a:rPr lang="en-US" altLang="ko-KR" dirty="0"/>
              <a:t>Class </a:t>
            </a:r>
            <a:r>
              <a:rPr lang="ko-KR" altLang="en-US" dirty="0"/>
              <a:t>독립적으로 </a:t>
            </a:r>
            <a:r>
              <a:rPr lang="en-US" altLang="ko-KR" dirty="0"/>
              <a:t>mask</a:t>
            </a:r>
            <a:r>
              <a:rPr lang="ko-KR" altLang="en-US" dirty="0"/>
              <a:t>를 뽑아서 </a:t>
            </a:r>
            <a:endParaRPr lang="en-US" altLang="ko-KR" dirty="0"/>
          </a:p>
          <a:p>
            <a:r>
              <a:rPr lang="ko-KR" altLang="en-US" dirty="0"/>
              <a:t>성능이 더 좋아졌다고 주장하는데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이게 무슨 </a:t>
            </a:r>
            <a:r>
              <a:rPr lang="ko-KR" altLang="en-US" dirty="0" err="1"/>
              <a:t>소리냐</a:t>
            </a:r>
            <a:r>
              <a:rPr lang="ko-KR" altLang="en-US" dirty="0"/>
              <a:t> 하면</a:t>
            </a:r>
          </a:p>
        </p:txBody>
      </p:sp>
    </p:spTree>
    <p:extLst>
      <p:ext uri="{BB962C8B-B14F-4D97-AF65-F5344CB8AC3E}">
        <p14:creationId xmlns:p14="http://schemas.microsoft.com/office/powerpoint/2010/main" val="2910960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br>
              <a:rPr lang="en-US" altLang="ko-KR" dirty="0"/>
            </a:br>
            <a:r>
              <a:rPr lang="en-US" altLang="ko-KR" sz="2000" dirty="0"/>
              <a:t>80</a:t>
            </a:r>
            <a:r>
              <a:rPr lang="ko-KR" altLang="en-US" sz="2000" dirty="0"/>
              <a:t>개 클래스들끼리 비교해가면서 가장 높은 값을 가지는 것만 표시함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</a:t>
            </a:r>
            <a:r>
              <a:rPr lang="en-US" altLang="ko-KR" sz="2000" dirty="0"/>
              <a:t>Mask </a:t>
            </a:r>
            <a:r>
              <a:rPr lang="ko-KR" altLang="en-US" sz="2000" dirty="0"/>
              <a:t>영역을 따는 것도 따는 건데</a:t>
            </a:r>
            <a:r>
              <a:rPr lang="en-US" altLang="ko-KR" sz="2000" dirty="0"/>
              <a:t>, </a:t>
            </a:r>
            <a:r>
              <a:rPr lang="ko-KR" altLang="en-US" sz="2000" dirty="0"/>
              <a:t>이게 실제 무슨 </a:t>
            </a:r>
            <a:r>
              <a:rPr lang="en-US" altLang="ko-KR" sz="2000" dirty="0"/>
              <a:t>Class</a:t>
            </a:r>
            <a:r>
              <a:rPr lang="ko-KR" altLang="en-US" sz="2000" dirty="0"/>
              <a:t>일까도 고려해서 </a:t>
            </a:r>
            <a:r>
              <a:rPr lang="ko-KR" altLang="en-US" sz="2000" dirty="0" err="1"/>
              <a:t>따야함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FBDD8-A2CF-4246-9CEE-0DB0972E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7" y="3619809"/>
            <a:ext cx="2762865" cy="28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1F65-72C9-4A09-B49D-0ADA243D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Detection? Segmentation?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42CF3C-3406-4423-AA81-A55ED0F8F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130" y="1690689"/>
            <a:ext cx="1628775" cy="2171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8DBAE0-65C1-4053-85A5-B6FCAD5D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37" y="1647826"/>
            <a:ext cx="1619250" cy="2257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0A0B1-31FB-4543-A450-8A6E3BBB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36" y="4365896"/>
            <a:ext cx="177165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1F2EB-6AA5-474B-ABFC-202D3D97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4280171"/>
            <a:ext cx="1790700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91300F-9003-4059-8EB8-A4BA1F20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407" y="4832146"/>
            <a:ext cx="1884586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565CC-B1DC-4857-9F26-3EB6D0B85344}"/>
              </a:ext>
            </a:extLst>
          </p:cNvPr>
          <p:cNvSpPr txBox="1"/>
          <p:nvPr/>
        </p:nvSpPr>
        <p:spPr>
          <a:xfrm>
            <a:off x="3601943" y="4377089"/>
            <a:ext cx="24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Semantic Segmentation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9D7A-8DF5-4D2D-971B-85E0D205F340}"/>
              </a:ext>
            </a:extLst>
          </p:cNvPr>
          <p:cNvSpPr txBox="1"/>
          <p:nvPr/>
        </p:nvSpPr>
        <p:spPr>
          <a:xfrm>
            <a:off x="3910783" y="6241409"/>
            <a:ext cx="1635834" cy="37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F7F7F"/>
                </a:solidFill>
              </a:rPr>
              <a:t>Person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F00"/>
                </a:solidFill>
              </a:rPr>
              <a:t>bicycle</a:t>
            </a:r>
            <a:endParaRPr lang="ko-KR" altLang="en-US" dirty="0">
              <a:solidFill>
                <a:srgbClr val="007F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89B63F-3F1C-421C-887B-D14C00DD37B8}"/>
              </a:ext>
            </a:extLst>
          </p:cNvPr>
          <p:cNvSpPr/>
          <p:nvPr/>
        </p:nvSpPr>
        <p:spPr>
          <a:xfrm>
            <a:off x="6370309" y="4106512"/>
            <a:ext cx="2446519" cy="26760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05F2F-7824-4E3C-96EA-3334F09BD9C4}"/>
              </a:ext>
            </a:extLst>
          </p:cNvPr>
          <p:cNvSpPr txBox="1"/>
          <p:nvPr/>
        </p:nvSpPr>
        <p:spPr>
          <a:xfrm>
            <a:off x="6919786" y="3677723"/>
            <a:ext cx="1347564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A53A0-AB93-40A0-B0EC-85563813E37D}"/>
              </a:ext>
            </a:extLst>
          </p:cNvPr>
          <p:cNvSpPr/>
          <p:nvPr/>
        </p:nvSpPr>
        <p:spPr>
          <a:xfrm>
            <a:off x="439201" y="4106511"/>
            <a:ext cx="2446519" cy="26760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23627-B148-443E-AC41-AD861FAEC0DB}"/>
              </a:ext>
            </a:extLst>
          </p:cNvPr>
          <p:cNvSpPr txBox="1"/>
          <p:nvPr/>
        </p:nvSpPr>
        <p:spPr>
          <a:xfrm>
            <a:off x="794121" y="3677723"/>
            <a:ext cx="167815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Previous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278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A221F-56B5-49C0-9658-BC3056E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09230-E246-47FE-BBC1-5F609E68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br>
              <a:rPr lang="en-US" altLang="ko-KR" dirty="0"/>
            </a:br>
            <a:r>
              <a:rPr lang="en-US" altLang="ko-KR" dirty="0"/>
              <a:t>80</a:t>
            </a:r>
            <a:r>
              <a:rPr lang="ko-KR" altLang="en-US" dirty="0"/>
              <a:t>개 </a:t>
            </a:r>
            <a:r>
              <a:rPr lang="en-US" altLang="ko-KR" dirty="0"/>
              <a:t>mask</a:t>
            </a:r>
            <a:r>
              <a:rPr lang="ko-KR" altLang="en-US" dirty="0"/>
              <a:t> 각자 자기가 맡은 클래스가 무조건 맞다고 치고</a:t>
            </a:r>
            <a:r>
              <a:rPr lang="en-US" altLang="ko-KR" dirty="0"/>
              <a:t>, mask</a:t>
            </a:r>
            <a:r>
              <a:rPr lang="ko-KR" altLang="en-US" dirty="0"/>
              <a:t>만 예쁘게 따면 됨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7F4A2-7DEC-4F6A-9D35-86995962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26" y="4450141"/>
            <a:ext cx="692266" cy="1014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2C06DF-C8D4-4B08-B46A-5CD2BE28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25" y="3330211"/>
            <a:ext cx="690540" cy="1014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0F8B4-DC35-4D29-A3B4-BAC295CA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525" y="5561072"/>
            <a:ext cx="692532" cy="1034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56E5E1-32DB-4BC1-93F9-02F69BF6C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176" y="4001294"/>
            <a:ext cx="1300162" cy="191200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0AACB1-E9EB-49AC-AC45-6AEB33DD624C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2482338" y="3837366"/>
            <a:ext cx="978187" cy="111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1CA119C-7CBC-474B-A6AA-9C5F306A7831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482338" y="4957296"/>
            <a:ext cx="978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B3E43F-14BF-44CE-9466-2071CFB50054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482338" y="4957296"/>
            <a:ext cx="978187" cy="112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599C74FA-1DFE-48D5-83CF-6041643B2A0A}"/>
              </a:ext>
            </a:extLst>
          </p:cNvPr>
          <p:cNvSpPr/>
          <p:nvPr/>
        </p:nvSpPr>
        <p:spPr>
          <a:xfrm>
            <a:off x="4316361" y="3146323"/>
            <a:ext cx="1130710" cy="357894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4B90C-BD42-496E-9A74-5DB0503DBEB2}"/>
              </a:ext>
            </a:extLst>
          </p:cNvPr>
          <p:cNvSpPr txBox="1"/>
          <p:nvPr/>
        </p:nvSpPr>
        <p:spPr>
          <a:xfrm>
            <a:off x="5630469" y="4751128"/>
            <a:ext cx="69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25807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5B25F-19FE-4594-B3CF-948C0663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19639-F4F6-42AB-BBC6-C3D0BE69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Classification </a:t>
            </a:r>
            <a:r>
              <a:rPr lang="ko-KR" altLang="en-US" dirty="0"/>
              <a:t>부분이 따로 있기 때문에 </a:t>
            </a:r>
            <a:r>
              <a:rPr lang="en-US" altLang="ko-KR" dirty="0"/>
              <a:t>80</a:t>
            </a:r>
            <a:r>
              <a:rPr lang="ko-KR" altLang="en-US" dirty="0"/>
              <a:t>개의 </a:t>
            </a:r>
            <a:r>
              <a:rPr lang="en-US" altLang="ko-KR" dirty="0"/>
              <a:t>mask</a:t>
            </a:r>
            <a:r>
              <a:rPr lang="ko-KR" altLang="en-US" dirty="0"/>
              <a:t>를 </a:t>
            </a:r>
            <a:r>
              <a:rPr lang="ko-KR" altLang="en-US" dirty="0" err="1"/>
              <a:t>구해놓고</a:t>
            </a:r>
            <a:r>
              <a:rPr lang="en-US" altLang="ko-KR" dirty="0"/>
              <a:t>, Classification </a:t>
            </a:r>
            <a:r>
              <a:rPr lang="ko-KR" altLang="en-US" dirty="0"/>
              <a:t>단에서 당첨 되는 </a:t>
            </a:r>
            <a:r>
              <a:rPr lang="en-US" altLang="ko-KR" dirty="0"/>
              <a:t>mask</a:t>
            </a:r>
            <a:r>
              <a:rPr lang="ko-KR" altLang="en-US" dirty="0"/>
              <a:t>만 활용함</a:t>
            </a:r>
            <a:r>
              <a:rPr lang="en-US" altLang="ko-KR" dirty="0"/>
              <a:t>. (</a:t>
            </a:r>
            <a:r>
              <a:rPr lang="ko-KR" altLang="en-US" dirty="0"/>
              <a:t>트레이닝때도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sz="900" dirty="0"/>
          </a:p>
          <a:p>
            <a:r>
              <a:rPr lang="ko-KR" altLang="en-US" dirty="0"/>
              <a:t>논문에 결과 제시한 것을 보면 이 차이가 꽤 유의미하게 나옴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AD5F4-1AA0-48D0-B415-031C01BC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33" y="4530545"/>
            <a:ext cx="3651279" cy="1419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E2C11B-6960-4351-A686-B5C7BA58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5" y="4530546"/>
            <a:ext cx="2712940" cy="1419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4455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  <a:r>
              <a:rPr lang="ko-KR" altLang="en-US" dirty="0"/>
              <a:t>에서 </a:t>
            </a:r>
            <a:r>
              <a:rPr lang="en-US" altLang="ko-KR" dirty="0"/>
              <a:t>ROI</a:t>
            </a:r>
            <a:r>
              <a:rPr lang="ko-KR" altLang="en-US" dirty="0"/>
              <a:t>로 뽑아 놓은 영역에서만 </a:t>
            </a:r>
            <a:r>
              <a:rPr lang="en-US" altLang="ko-KR" dirty="0"/>
              <a:t>Mask</a:t>
            </a:r>
            <a:r>
              <a:rPr lang="ko-KR" altLang="en-US" dirty="0"/>
              <a:t>를 찾는 거라서 </a:t>
            </a:r>
            <a:r>
              <a:rPr lang="en-US" altLang="ko-KR" dirty="0"/>
              <a:t>ROI</a:t>
            </a:r>
            <a:r>
              <a:rPr lang="ko-KR" altLang="en-US" dirty="0"/>
              <a:t>를 벗어나지는 않음</a:t>
            </a:r>
            <a:r>
              <a:rPr lang="en-US" altLang="ko-KR" dirty="0"/>
              <a:t>. </a:t>
            </a:r>
            <a:r>
              <a:rPr lang="ko-KR" altLang="en-US" dirty="0"/>
              <a:t>벗어나지 못하는 거기도 하고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43F6D-6357-4BA7-9D7F-62674965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56" y="3429000"/>
            <a:ext cx="4667250" cy="3124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92A96A-0A4C-470D-B544-8B113D40C857}"/>
              </a:ext>
            </a:extLst>
          </p:cNvPr>
          <p:cNvSpPr/>
          <p:nvPr/>
        </p:nvSpPr>
        <p:spPr>
          <a:xfrm>
            <a:off x="5211097" y="5358582"/>
            <a:ext cx="757084" cy="1134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06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Object Detection </a:t>
            </a:r>
            <a:r>
              <a:rPr lang="ko-KR" altLang="en-US" sz="2400" dirty="0"/>
              <a:t>결과에다가 </a:t>
            </a:r>
            <a:r>
              <a:rPr lang="en-US" altLang="ko-KR" sz="2400" dirty="0"/>
              <a:t>Semantic Segmentation</a:t>
            </a:r>
            <a:r>
              <a:rPr lang="ko-KR" altLang="en-US" sz="2400" dirty="0"/>
              <a:t>을 살포시 얹는</a:t>
            </a:r>
            <a:r>
              <a:rPr lang="en-US" altLang="ko-KR" sz="2400" dirty="0"/>
              <a:t>, </a:t>
            </a:r>
            <a:r>
              <a:rPr lang="ko-KR" altLang="en-US" sz="2400" dirty="0"/>
              <a:t>어떻게 보면 좀 날로 먹는 것 같기도 한 방식이</a:t>
            </a:r>
            <a:br>
              <a:rPr lang="en-US" altLang="ko-KR" sz="2400" dirty="0"/>
            </a:br>
            <a:r>
              <a:rPr lang="ko-KR" altLang="en-US" sz="2400" dirty="0"/>
              <a:t>의외의 효과를 낳았는데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07533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Object Detection </a:t>
            </a:r>
            <a:r>
              <a:rPr lang="ko-KR" altLang="en-US" sz="2400" dirty="0"/>
              <a:t>결과에다가 </a:t>
            </a:r>
            <a:r>
              <a:rPr lang="en-US" altLang="ko-KR" sz="2400" dirty="0"/>
              <a:t>Semantic Segmentation</a:t>
            </a:r>
            <a:r>
              <a:rPr lang="ko-KR" altLang="en-US" sz="2400" dirty="0"/>
              <a:t>을 살포시 얹는</a:t>
            </a:r>
            <a:r>
              <a:rPr lang="en-US" altLang="ko-KR" sz="2400" dirty="0"/>
              <a:t>, </a:t>
            </a:r>
            <a:r>
              <a:rPr lang="ko-KR" altLang="en-US" sz="2400" dirty="0"/>
              <a:t>어떻게 보면 좀 날로 먹는 것 같기도 한 방식이</a:t>
            </a:r>
            <a:br>
              <a:rPr lang="en-US" altLang="ko-KR" sz="2400" dirty="0"/>
            </a:br>
            <a:r>
              <a:rPr lang="ko-KR" altLang="en-US" sz="2400" dirty="0"/>
              <a:t>의외의 효과를 낳았는데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0C60D5-FE31-4F55-8590-8E5A2CF0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21" y="3352811"/>
            <a:ext cx="2409518" cy="31400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AA27B72-ECE6-438B-8E23-F5463158B041}"/>
              </a:ext>
            </a:extLst>
          </p:cNvPr>
          <p:cNvGrpSpPr/>
          <p:nvPr/>
        </p:nvGrpSpPr>
        <p:grpSpPr>
          <a:xfrm>
            <a:off x="5230763" y="3352811"/>
            <a:ext cx="2969342" cy="3140063"/>
            <a:chOff x="4623310" y="3352811"/>
            <a:chExt cx="2969342" cy="31400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070BD0E-C809-406E-99E5-03DAED766DC5}"/>
                </a:ext>
              </a:extLst>
            </p:cNvPr>
            <p:cNvGrpSpPr/>
            <p:nvPr/>
          </p:nvGrpSpPr>
          <p:grpSpPr>
            <a:xfrm>
              <a:off x="4728466" y="3475697"/>
              <a:ext cx="2744043" cy="2973496"/>
              <a:chOff x="5099488" y="3825520"/>
              <a:chExt cx="2147134" cy="211805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5885DD5-D158-4DDF-A389-0FE13A3FD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0763" y="4193049"/>
                <a:ext cx="1884586" cy="132556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9F79F-6D86-44D3-8678-E611B891715C}"/>
                  </a:ext>
                </a:extLst>
              </p:cNvPr>
              <p:cNvSpPr txBox="1"/>
              <p:nvPr/>
            </p:nvSpPr>
            <p:spPr>
              <a:xfrm>
                <a:off x="5099488" y="3825520"/>
                <a:ext cx="2147134" cy="285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Semantic Segmentation</a:t>
                </a:r>
                <a:endParaRPr lang="ko-KR" altLang="en-US" sz="20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18C5E-A06A-45D7-B035-3CC872334DDF}"/>
                  </a:ext>
                </a:extLst>
              </p:cNvPr>
              <p:cNvSpPr txBox="1"/>
              <p:nvPr/>
            </p:nvSpPr>
            <p:spPr>
              <a:xfrm>
                <a:off x="5359381" y="5614728"/>
                <a:ext cx="1627350" cy="328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BF7F7F"/>
                    </a:solidFill>
                  </a:rPr>
                  <a:t>Person</a:t>
                </a:r>
                <a:r>
                  <a:rPr lang="en-US" altLang="ko-KR" sz="2400" dirty="0"/>
                  <a:t>, </a:t>
                </a:r>
                <a:r>
                  <a:rPr lang="en-US" altLang="ko-KR" sz="2400" dirty="0">
                    <a:solidFill>
                      <a:srgbClr val="007F00"/>
                    </a:solidFill>
                  </a:rPr>
                  <a:t>bicycle</a:t>
                </a:r>
                <a:endParaRPr lang="ko-KR" altLang="en-US" sz="2400" dirty="0">
                  <a:solidFill>
                    <a:srgbClr val="007F00"/>
                  </a:solidFill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8E7A83-FE67-4DC6-80EF-A51158EF6B04}"/>
                </a:ext>
              </a:extLst>
            </p:cNvPr>
            <p:cNvSpPr/>
            <p:nvPr/>
          </p:nvSpPr>
          <p:spPr>
            <a:xfrm>
              <a:off x="4623310" y="3352811"/>
              <a:ext cx="2969342" cy="31400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5E1BA9-BCFC-474F-90AE-81BDCA663727}"/>
              </a:ext>
            </a:extLst>
          </p:cNvPr>
          <p:cNvCxnSpPr/>
          <p:nvPr/>
        </p:nvCxnSpPr>
        <p:spPr>
          <a:xfrm>
            <a:off x="4257367" y="4804140"/>
            <a:ext cx="78658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29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본래 </a:t>
            </a:r>
            <a:r>
              <a:rPr lang="en-US" altLang="ko-KR" dirty="0"/>
              <a:t>Object Detection</a:t>
            </a:r>
            <a:r>
              <a:rPr lang="ko-KR" altLang="en-US" dirty="0"/>
              <a:t>이 </a:t>
            </a:r>
            <a:r>
              <a:rPr lang="en-US" altLang="ko-KR" dirty="0"/>
              <a:t>Instance</a:t>
            </a:r>
            <a:r>
              <a:rPr lang="ko-KR" altLang="en-US" dirty="0"/>
              <a:t>를 구분해서 물체를 </a:t>
            </a:r>
            <a:r>
              <a:rPr lang="ko-KR" altLang="en-US" dirty="0" err="1"/>
              <a:t>찾다보니</a:t>
            </a:r>
            <a:r>
              <a:rPr lang="en-US" altLang="ko-KR" dirty="0"/>
              <a:t>, Object Detection </a:t>
            </a:r>
            <a:r>
              <a:rPr lang="ko-KR" altLang="en-US" dirty="0"/>
              <a:t>결과 안에서만 </a:t>
            </a:r>
            <a:r>
              <a:rPr lang="en-US" altLang="ko-KR" dirty="0"/>
              <a:t>Segmentation</a:t>
            </a:r>
            <a:r>
              <a:rPr lang="ko-KR" altLang="en-US" dirty="0"/>
              <a:t>을 하니 절로 </a:t>
            </a:r>
            <a:r>
              <a:rPr lang="en-US" altLang="ko-KR" dirty="0"/>
              <a:t>Instance Segmentation</a:t>
            </a:r>
            <a:r>
              <a:rPr lang="ko-KR" altLang="en-US" dirty="0"/>
              <a:t>이 될 수 밖에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2CC19-BA29-4154-84D4-D9AFFB86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48" y="3617745"/>
            <a:ext cx="2222706" cy="2820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E701-51F6-45CC-9C33-B80B213E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26" y="3617745"/>
            <a:ext cx="2222706" cy="2820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2838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A9EAC-8FB6-4C32-A6A6-A46117A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5B123-1661-4F43-8484-B7D3201FB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한</a:t>
            </a:r>
            <a:r>
              <a:rPr lang="en-US" altLang="ko-KR" sz="1800" dirty="0"/>
              <a:t> </a:t>
            </a:r>
            <a:r>
              <a:rPr lang="ko-KR" altLang="en-US" sz="1800" dirty="0"/>
              <a:t>가지 모르겠는 점</a:t>
            </a:r>
            <a:br>
              <a:rPr lang="en-US" altLang="ko-KR" sz="1800" dirty="0"/>
            </a:br>
            <a:r>
              <a:rPr lang="en-US" altLang="ko-KR" sz="1800" dirty="0"/>
              <a:t>14 x 14 </a:t>
            </a:r>
            <a:r>
              <a:rPr lang="ko-KR" altLang="en-US" sz="1800" dirty="0"/>
              <a:t>나 </a:t>
            </a:r>
            <a:r>
              <a:rPr lang="en-US" altLang="ko-KR" sz="1800" dirty="0"/>
              <a:t>28 x 28 </a:t>
            </a:r>
            <a:r>
              <a:rPr lang="ko-KR" altLang="en-US" sz="1800" dirty="0" err="1"/>
              <a:t>짜리</a:t>
            </a:r>
            <a:r>
              <a:rPr lang="ko-KR" altLang="en-US" sz="1800" dirty="0"/>
              <a:t> </a:t>
            </a:r>
            <a:r>
              <a:rPr lang="en-US" altLang="ko-KR" sz="1800" dirty="0"/>
              <a:t>mask</a:t>
            </a:r>
            <a:r>
              <a:rPr lang="ko-KR" altLang="en-US" sz="1800" dirty="0"/>
              <a:t>는 해상도가 영 떨어지는데</a:t>
            </a:r>
            <a:r>
              <a:rPr lang="en-US" altLang="ko-KR" sz="1800" dirty="0"/>
              <a:t>, </a:t>
            </a:r>
            <a:r>
              <a:rPr lang="ko-KR" altLang="en-US" sz="1800" dirty="0"/>
              <a:t>결과 예시들을 보면 꽤 섬세함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물론 </a:t>
            </a:r>
            <a:r>
              <a:rPr lang="en-US" altLang="ko-KR" sz="1800" dirty="0"/>
              <a:t>ROI </a:t>
            </a:r>
            <a:r>
              <a:rPr lang="ko-KR" altLang="en-US" sz="1800" dirty="0"/>
              <a:t>잘라낸 부분에서만 </a:t>
            </a:r>
            <a:r>
              <a:rPr lang="en-US" altLang="ko-KR" sz="1800" dirty="0"/>
              <a:t>mask</a:t>
            </a:r>
            <a:r>
              <a:rPr lang="ko-KR" altLang="en-US" sz="1800" dirty="0"/>
              <a:t>를 씌우니까 그럴 수 있을 것 같기도 한데</a:t>
            </a:r>
            <a:r>
              <a:rPr lang="en-US" altLang="ko-KR" sz="1800" dirty="0"/>
              <a:t> ROI</a:t>
            </a:r>
            <a:r>
              <a:rPr lang="ko-KR" altLang="en-US" sz="1800" dirty="0"/>
              <a:t>가 큰 경우에서도 결과가 좋아서</a:t>
            </a:r>
            <a:r>
              <a:rPr lang="en-US" altLang="ko-KR" sz="1800" dirty="0"/>
              <a:t>…</a:t>
            </a:r>
          </a:p>
          <a:p>
            <a:r>
              <a:rPr lang="ko-KR" altLang="en-US" sz="1800" dirty="0"/>
              <a:t>아마 사이즈 크게 복원하는 방법이 따로 있지 싶은데</a:t>
            </a:r>
            <a:r>
              <a:rPr lang="en-US" altLang="ko-KR" sz="1800" dirty="0"/>
              <a:t>, </a:t>
            </a:r>
            <a:r>
              <a:rPr lang="ko-KR" altLang="en-US" sz="1800" dirty="0"/>
              <a:t>논문에서는 못 찾음</a:t>
            </a:r>
            <a:br>
              <a:rPr lang="en-US" altLang="ko-KR" sz="1800" dirty="0"/>
            </a:br>
            <a:r>
              <a:rPr lang="ko-KR" altLang="en-US" sz="1800" dirty="0"/>
              <a:t>따로 안 </a:t>
            </a:r>
            <a:r>
              <a:rPr lang="ko-KR" altLang="en-US" sz="1800" dirty="0" err="1"/>
              <a:t>밝힌거</a:t>
            </a:r>
            <a:r>
              <a:rPr lang="ko-KR" altLang="en-US" sz="1800" dirty="0"/>
              <a:t> 보면</a:t>
            </a:r>
            <a:r>
              <a:rPr lang="en-US" altLang="ko-KR" sz="1800" dirty="0"/>
              <a:t>, </a:t>
            </a:r>
            <a:r>
              <a:rPr lang="ko-KR" altLang="en-US" sz="1800" dirty="0"/>
              <a:t>없거나 아니면 기존에 쓰던 방식이지 않을까 정도로만 추정함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CEF1EF-26DD-4E9D-9D6F-ACCA7DAD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394251"/>
            <a:ext cx="6400800" cy="2098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2083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Contribution. ROI Align</a:t>
            </a:r>
          </a:p>
          <a:p>
            <a:endParaRPr lang="en-US" altLang="ko-KR" dirty="0"/>
          </a:p>
          <a:p>
            <a:r>
              <a:rPr lang="en-US" altLang="ko-KR" dirty="0"/>
              <a:t>ROI Pooling</a:t>
            </a:r>
            <a:r>
              <a:rPr lang="ko-KR" altLang="en-US" dirty="0"/>
              <a:t>을 개선한 것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AB00A-52CD-4C29-A324-2347FC14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82" y="3844412"/>
            <a:ext cx="7288968" cy="20080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1958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3329"/>
          </a:xfrm>
        </p:spPr>
        <p:txBody>
          <a:bodyPr/>
          <a:lstStyle/>
          <a:p>
            <a:r>
              <a:rPr lang="en-US" altLang="ko-KR" dirty="0"/>
              <a:t>ROI Pooling</a:t>
            </a:r>
            <a:r>
              <a:rPr lang="ko-KR" altLang="en-US" dirty="0"/>
              <a:t>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7135C-6CD1-49A8-8F9D-7891597A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51" y="2368954"/>
            <a:ext cx="5804098" cy="3119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8C516-0DF8-4ADE-B9DF-A7370FE5097A}"/>
              </a:ext>
            </a:extLst>
          </p:cNvPr>
          <p:cNvSpPr txBox="1"/>
          <p:nvPr/>
        </p:nvSpPr>
        <p:spPr>
          <a:xfrm>
            <a:off x="265471" y="5750756"/>
            <a:ext cx="861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2.93 </a:t>
            </a:r>
            <a:r>
              <a:rPr lang="en-US" altLang="ko-KR" dirty="0">
                <a:sym typeface="Wingdings" panose="05000000000000000000" pitchFamily="2" charset="2"/>
              </a:rPr>
              <a:t> 3 </a:t>
            </a:r>
            <a:r>
              <a:rPr lang="ko-KR" altLang="en-US" dirty="0">
                <a:sym typeface="Wingdings" panose="05000000000000000000" pitchFamily="2" charset="2"/>
              </a:rPr>
              <a:t>으로 반올림 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여기서는 </a:t>
            </a:r>
            <a:r>
              <a:rPr lang="en-US" altLang="ko-KR" dirty="0">
                <a:sym typeface="Wingdings" panose="05000000000000000000" pitchFamily="2" charset="2"/>
              </a:rPr>
              <a:t>0.07 </a:t>
            </a:r>
            <a:r>
              <a:rPr lang="ko-KR" altLang="en-US" dirty="0">
                <a:sym typeface="Wingdings" panose="05000000000000000000" pitchFamily="2" charset="2"/>
              </a:rPr>
              <a:t>오차가 생기지만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이론상 최대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까지 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981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그래서 이걸 그냥 반올림 하지 않고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2.93</a:t>
            </a:r>
            <a:r>
              <a:rPr lang="ko-KR" altLang="en-US" dirty="0"/>
              <a:t>이면 이걸 </a:t>
            </a:r>
            <a:r>
              <a:rPr lang="en-US" altLang="ko-KR" dirty="0"/>
              <a:t>Bilinear Interpolation</a:t>
            </a:r>
            <a:r>
              <a:rPr lang="ko-KR" altLang="en-US" dirty="0"/>
              <a:t>하여 값을 보정해서 </a:t>
            </a:r>
            <a:r>
              <a:rPr lang="ko-KR" altLang="en-US" dirty="0" err="1"/>
              <a:t>뽑아냄</a:t>
            </a:r>
            <a:endParaRPr lang="en-US" altLang="ko-KR" dirty="0"/>
          </a:p>
          <a:p>
            <a:r>
              <a:rPr lang="ko-KR" altLang="en-US" dirty="0"/>
              <a:t>물론 예시는 한 귀퉁이에서만 계산하지만</a:t>
            </a:r>
            <a:r>
              <a:rPr lang="en-US" altLang="ko-KR" dirty="0"/>
              <a:t>, </a:t>
            </a:r>
            <a:r>
              <a:rPr lang="ko-KR" altLang="en-US" dirty="0"/>
              <a:t>네 귀퉁이 모두에서 같은 작업을 거친다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ROI Align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A3DA32-DB01-45EF-9A4B-989140E0E153}"/>
              </a:ext>
            </a:extLst>
          </p:cNvPr>
          <p:cNvCxnSpPr/>
          <p:nvPr/>
        </p:nvCxnSpPr>
        <p:spPr>
          <a:xfrm>
            <a:off x="2246243" y="5874026"/>
            <a:ext cx="44924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277705-5B57-44BD-962A-93169416A485}"/>
              </a:ext>
            </a:extLst>
          </p:cNvPr>
          <p:cNvSpPr txBox="1"/>
          <p:nvPr/>
        </p:nvSpPr>
        <p:spPr>
          <a:xfrm>
            <a:off x="1997764" y="5947778"/>
            <a:ext cx="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B07C9-0F45-4CA3-A16A-F4A980C8E8A2}"/>
              </a:ext>
            </a:extLst>
          </p:cNvPr>
          <p:cNvSpPr txBox="1"/>
          <p:nvPr/>
        </p:nvSpPr>
        <p:spPr>
          <a:xfrm>
            <a:off x="6679095" y="5947778"/>
            <a:ext cx="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BA0CF58-0316-4F57-97F7-F1B95E7F44C3}"/>
              </a:ext>
            </a:extLst>
          </p:cNvPr>
          <p:cNvCxnSpPr/>
          <p:nvPr/>
        </p:nvCxnSpPr>
        <p:spPr>
          <a:xfrm>
            <a:off x="5615609" y="5088835"/>
            <a:ext cx="0" cy="70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55CDA3-B5A1-4A9C-AA9E-C1D7E468AF66}"/>
              </a:ext>
            </a:extLst>
          </p:cNvPr>
          <p:cNvSpPr txBox="1"/>
          <p:nvPr/>
        </p:nvSpPr>
        <p:spPr>
          <a:xfrm>
            <a:off x="3665678" y="4719503"/>
            <a:ext cx="389986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에서의 값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0.93 + 3</a:t>
            </a:r>
            <a:r>
              <a:rPr lang="ko-KR" altLang="en-US" dirty="0"/>
              <a:t>에서의 값 </a:t>
            </a:r>
            <a:r>
              <a:rPr lang="en-US" altLang="ko-KR" dirty="0"/>
              <a:t>* 0.07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C4040-E47D-4A87-9B9A-D7B04CE7C91F}"/>
              </a:ext>
            </a:extLst>
          </p:cNvPr>
          <p:cNvSpPr txBox="1"/>
          <p:nvPr/>
        </p:nvSpPr>
        <p:spPr>
          <a:xfrm>
            <a:off x="5377070" y="6052931"/>
            <a:ext cx="606287" cy="36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2.93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7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</a:p>
        </p:txBody>
      </p:sp>
    </p:spTree>
    <p:extLst>
      <p:ext uri="{BB962C8B-B14F-4D97-AF65-F5344CB8AC3E}">
        <p14:creationId xmlns:p14="http://schemas.microsoft.com/office/powerpoint/2010/main" val="39493767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ROI Pooling </a:t>
            </a:r>
            <a:r>
              <a:rPr lang="ko-KR" altLang="en-US" dirty="0"/>
              <a:t>과 </a:t>
            </a:r>
            <a:r>
              <a:rPr lang="en-US" altLang="ko-KR" dirty="0"/>
              <a:t>ROI Align</a:t>
            </a:r>
            <a:r>
              <a:rPr lang="ko-KR" altLang="en-US" dirty="0"/>
              <a:t>의 성능비교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기존 </a:t>
            </a:r>
            <a:r>
              <a:rPr lang="en-US" altLang="ko-KR" dirty="0"/>
              <a:t>Faster R-CNN</a:t>
            </a:r>
            <a:r>
              <a:rPr lang="ko-KR" altLang="en-US" dirty="0"/>
              <a:t>에서 딱 이것만 바꿔도 성능이 좋아졌고</a:t>
            </a:r>
            <a:r>
              <a:rPr lang="en-US" altLang="ko-KR" dirty="0"/>
              <a:t>, Mask R-CNN</a:t>
            </a:r>
            <a:r>
              <a:rPr lang="ko-KR" altLang="en-US" dirty="0"/>
              <a:t>에서도 물론 성능 향상이 꽤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2FDB8-2064-4B9C-9895-A56B3E05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82" y="4393097"/>
            <a:ext cx="5854435" cy="1255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2189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r>
              <a:rPr lang="ko-KR" altLang="en-US" dirty="0"/>
              <a:t> 끼워팔기를 해보니</a:t>
            </a:r>
            <a:r>
              <a:rPr lang="en-US" altLang="ko-KR" dirty="0"/>
              <a:t>, </a:t>
            </a:r>
            <a:r>
              <a:rPr lang="ko-KR" altLang="en-US" dirty="0"/>
              <a:t>다른 것 끼워팔기도 되겠네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 Human Pose Estimation</a:t>
            </a:r>
            <a:r>
              <a:rPr lang="ko-KR" altLang="en-US" dirty="0">
                <a:sym typeface="Wingdings" panose="05000000000000000000" pitchFamily="2" charset="2"/>
              </a:rPr>
              <a:t>도 해봄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42CAF-CB08-496F-A189-E8EBBB1D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79" y="2956444"/>
            <a:ext cx="7240242" cy="20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60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756D8-705B-419C-AE0A-F5BB1758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3" y="2076225"/>
            <a:ext cx="3480894" cy="18209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16A95C-7480-4CC3-B800-8BF54ECD66B5}"/>
              </a:ext>
            </a:extLst>
          </p:cNvPr>
          <p:cNvSpPr/>
          <p:nvPr/>
        </p:nvSpPr>
        <p:spPr>
          <a:xfrm>
            <a:off x="5804452" y="2277112"/>
            <a:ext cx="1152939" cy="3876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FBDBB-D7CE-478A-82B9-6CD7A20108BC}"/>
              </a:ext>
            </a:extLst>
          </p:cNvPr>
          <p:cNvSpPr txBox="1"/>
          <p:nvPr/>
        </p:nvSpPr>
        <p:spPr>
          <a:xfrm>
            <a:off x="6047960" y="2295406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3A48D-75A9-446D-9798-195ACEE8AF5E}"/>
              </a:ext>
            </a:extLst>
          </p:cNvPr>
          <p:cNvSpPr txBox="1"/>
          <p:nvPr/>
        </p:nvSpPr>
        <p:spPr>
          <a:xfrm>
            <a:off x="1178989" y="4282728"/>
            <a:ext cx="678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Pose Estimation : </a:t>
            </a:r>
            <a:r>
              <a:rPr lang="ko-KR" altLang="en-US" dirty="0"/>
              <a:t>왼쪽 어깨</a:t>
            </a:r>
            <a:r>
              <a:rPr lang="en-US" altLang="ko-KR" dirty="0"/>
              <a:t>, </a:t>
            </a:r>
            <a:r>
              <a:rPr lang="ko-KR" altLang="en-US" dirty="0"/>
              <a:t>오른쪽 어깨</a:t>
            </a:r>
            <a:r>
              <a:rPr lang="en-US" altLang="ko-KR" dirty="0"/>
              <a:t>, </a:t>
            </a:r>
            <a:r>
              <a:rPr lang="ko-KR" altLang="en-US" dirty="0"/>
              <a:t>골반 등 위치 점 찾기</a:t>
            </a:r>
          </a:p>
        </p:txBody>
      </p:sp>
    </p:spTree>
    <p:extLst>
      <p:ext uri="{BB962C8B-B14F-4D97-AF65-F5344CB8AC3E}">
        <p14:creationId xmlns:p14="http://schemas.microsoft.com/office/powerpoint/2010/main" val="2430731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4165A-A018-4B44-AAA3-986904C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713DF-D74E-4695-ABBD-840CA2A9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r>
              <a:rPr lang="ko-KR" altLang="en-US" dirty="0"/>
              <a:t> 끼워팔기를 해보니</a:t>
            </a:r>
            <a:r>
              <a:rPr lang="en-US" altLang="ko-KR" dirty="0"/>
              <a:t>, </a:t>
            </a:r>
            <a:r>
              <a:rPr lang="ko-KR" altLang="en-US" dirty="0"/>
              <a:t>다른 것 끼워팔기도 되겠네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 Human Pose Estimation</a:t>
            </a:r>
            <a:r>
              <a:rPr lang="ko-KR" altLang="en-US" dirty="0">
                <a:sym typeface="Wingdings" panose="05000000000000000000" pitchFamily="2" charset="2"/>
              </a:rPr>
              <a:t>도 해봄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39D3E-124A-449B-892F-D3C699F9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99" y="2828519"/>
            <a:ext cx="5480602" cy="36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81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09FA6-6022-4872-982F-633B8865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FB575-66F2-4B4E-92E6-B78704D2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  <a:r>
              <a:rPr lang="en-US" altLang="ko-KR" dirty="0"/>
              <a:t>! 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736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2C7DD-DEC4-462D-81FE-DAD83876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33F06-D8D2-469D-9622-81C825BFB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55229-2968-4B42-B56A-96D0C7CD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5209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B53D11-A90C-40A4-A7A4-A30A5662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0" y="5616419"/>
            <a:ext cx="5605923" cy="9279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9899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B3842-0CF6-4BD6-87FA-07260673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97607F-1919-4124-ACD0-E27263EE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59655"/>
            <a:ext cx="7886700" cy="29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</a:p>
          <a:p>
            <a:endParaRPr lang="en-US" altLang="ko-KR" dirty="0"/>
          </a:p>
          <a:p>
            <a:r>
              <a:rPr lang="en-US" altLang="ko-KR" dirty="0"/>
              <a:t>Mask R-CNN = Faster R-CNN + a</a:t>
            </a:r>
          </a:p>
          <a:p>
            <a:r>
              <a:rPr lang="en-US" altLang="ko-KR" dirty="0"/>
              <a:t>Faster R-CNN = Fast R-CNN + b</a:t>
            </a:r>
          </a:p>
          <a:p>
            <a:r>
              <a:rPr lang="en-US" altLang="ko-KR" dirty="0"/>
              <a:t>Fast R-CNN = R-CNN +c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70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92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2811</TotalTime>
  <Words>1462</Words>
  <Application>Microsoft Office PowerPoint</Application>
  <PresentationFormat>화면 슬라이드 쇼(4:3)</PresentationFormat>
  <Paragraphs>324</Paragraphs>
  <Slides>76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맑은 고딕</vt:lpstr>
      <vt:lpstr>Arial</vt:lpstr>
      <vt:lpstr>Calibri</vt:lpstr>
      <vt:lpstr>Calibri Light</vt:lpstr>
      <vt:lpstr>Wingdings</vt:lpstr>
      <vt:lpstr>Office 테마</vt:lpstr>
      <vt:lpstr>MVP lab seminar</vt:lpstr>
      <vt:lpstr>PowerPoint 프레젠테이션</vt:lpstr>
      <vt:lpstr>오늘 할 것</vt:lpstr>
      <vt:lpstr>오늘 할 것</vt:lpstr>
      <vt:lpstr>Object Detection? Segmentation?</vt:lpstr>
      <vt:lpstr>Object Detection? Segmentation?</vt:lpstr>
      <vt:lpstr>R-CNN Series</vt:lpstr>
      <vt:lpstr>R-CNN Series</vt:lpstr>
      <vt:lpstr>R-CNN Series</vt:lpstr>
      <vt:lpstr>R-CNN</vt:lpstr>
      <vt:lpstr>R-CNN</vt:lpstr>
      <vt:lpstr>R-CNN</vt:lpstr>
      <vt:lpstr>R-CNN</vt:lpstr>
      <vt:lpstr>R-CNN</vt:lpstr>
      <vt:lpstr>R-CNN</vt:lpstr>
      <vt:lpstr>R-CNN Series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R-CNN Series</vt:lpstr>
      <vt:lpstr>Faster R-CNN</vt:lpstr>
      <vt:lpstr>Faster R-CNN</vt:lpstr>
      <vt:lpstr>Faster R-CNN</vt:lpstr>
      <vt:lpstr>Bounding Box Regression(RPN아님)</vt:lpstr>
      <vt:lpstr>Bounding Box Regression</vt:lpstr>
      <vt:lpstr>Bounding Box Regression</vt:lpstr>
      <vt:lpstr>Bounding Box Regression</vt:lpstr>
      <vt:lpstr>Bounding Box Regression</vt:lpstr>
      <vt:lpstr>Bounding Box Regression</vt:lpstr>
      <vt:lpstr>Bounding Box Regression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R-CNN Series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PowerPoint 프레젠테이션</vt:lpstr>
      <vt:lpstr>별첨!</vt:lpstr>
      <vt:lpstr>별첨!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 lab seminar</dc:title>
  <dc:creator>TY</dc:creator>
  <cp:lastModifiedBy>TY</cp:lastModifiedBy>
  <cp:revision>48</cp:revision>
  <dcterms:created xsi:type="dcterms:W3CDTF">2017-11-22T08:01:13Z</dcterms:created>
  <dcterms:modified xsi:type="dcterms:W3CDTF">2017-11-24T06:53:11Z</dcterms:modified>
</cp:coreProperties>
</file>